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9" r:id="rId5"/>
    <p:sldId id="263" r:id="rId6"/>
    <p:sldId id="261" r:id="rId7"/>
    <p:sldId id="270" r:id="rId8"/>
    <p:sldId id="260" r:id="rId9"/>
    <p:sldId id="262" r:id="rId10"/>
    <p:sldId id="264" r:id="rId11"/>
    <p:sldId id="265" r:id="rId12"/>
    <p:sldId id="269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3" d="100"/>
          <a:sy n="73" d="100"/>
        </p:scale>
        <p:origin x="12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e\Desktop\Universit&#224;\Tesi\Risultati%20questionario\Risultati%2010-5-23\Dati%20scomposti\Burnout%2010-5%20-%20grafic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Mezzi di comunicazione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SI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8"/>
              <c:layout>
                <c:manualLayout>
                  <c:x val="-2.5300442757748249E-2"/>
                  <c:y val="4.6698007051586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06-48C7-9467-D1258BEC9B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Foglio2!$A$3:$A$11</c:f>
              <c:strCache>
                <c:ptCount val="9"/>
                <c:pt idx="0">
                  <c:v>Telefono</c:v>
                </c:pt>
                <c:pt idx="2">
                  <c:v>WhatsApp</c:v>
                </c:pt>
                <c:pt idx="4">
                  <c:v>SMS</c:v>
                </c:pt>
                <c:pt idx="6">
                  <c:v>E-Mail</c:v>
                </c:pt>
                <c:pt idx="8">
                  <c:v>Altro</c:v>
                </c:pt>
              </c:strCache>
            </c:strRef>
          </c:cat>
          <c:val>
            <c:numRef>
              <c:f>Foglio2!$B$3:$B$11</c:f>
              <c:numCache>
                <c:formatCode>General</c:formatCode>
                <c:ptCount val="9"/>
                <c:pt idx="0" formatCode="0.00%">
                  <c:v>0.98770000000000002</c:v>
                </c:pt>
                <c:pt idx="2" formatCode="0.00%">
                  <c:v>0.64200000000000013</c:v>
                </c:pt>
                <c:pt idx="4" formatCode="0.00%">
                  <c:v>0.55559999999999998</c:v>
                </c:pt>
                <c:pt idx="6" formatCode="0.00%">
                  <c:v>0.83950000000000002</c:v>
                </c:pt>
                <c:pt idx="8" formatCode="0.00%">
                  <c:v>0.22220000000000001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06-48C7-9467-D1258BEC9B7D}"/>
            </c:ext>
          </c:extLst>
        </c:ser>
        <c:ser>
          <c:idx val="1"/>
          <c:order val="1"/>
          <c:tx>
            <c:v>NO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070841239721704E-2"/>
                  <c:y val="-6.5382358089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06-48C7-9467-D1258BEC9B7D}"/>
                </c:ext>
              </c:extLst>
            </c:dLbl>
            <c:dLbl>
              <c:idx val="2"/>
              <c:layout>
                <c:manualLayout>
                  <c:x val="5.8191018342820998E-2"/>
                  <c:y val="-1.401050530487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06-48C7-9467-D1258BEC9B7D}"/>
                </c:ext>
              </c:extLst>
            </c:dLbl>
            <c:dLbl>
              <c:idx val="4"/>
              <c:layout>
                <c:manualLayout>
                  <c:x val="4.5540796963946903E-2"/>
                  <c:y val="-1.401050530487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06-48C7-9467-D1258BEC9B7D}"/>
                </c:ext>
              </c:extLst>
            </c:dLbl>
            <c:dLbl>
              <c:idx val="6"/>
              <c:layout>
                <c:manualLayout>
                  <c:x val="3.7950664136622479E-2"/>
                  <c:y val="-1.401050530487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06-48C7-9467-D1258BEC9B7D}"/>
                </c:ext>
              </c:extLst>
            </c:dLbl>
            <c:dLbl>
              <c:idx val="8"/>
              <c:layout>
                <c:manualLayout>
                  <c:x val="4.5540796963946736E-2"/>
                  <c:y val="-1.401050530487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06-48C7-9467-D1258BEC9B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Foglio2!$A$3:$A$11</c:f>
              <c:strCache>
                <c:ptCount val="9"/>
                <c:pt idx="0">
                  <c:v>Telefono</c:v>
                </c:pt>
                <c:pt idx="2">
                  <c:v>WhatsApp</c:v>
                </c:pt>
                <c:pt idx="4">
                  <c:v>SMS</c:v>
                </c:pt>
                <c:pt idx="6">
                  <c:v>E-Mail</c:v>
                </c:pt>
                <c:pt idx="8">
                  <c:v>Altro</c:v>
                </c:pt>
              </c:strCache>
            </c:strRef>
          </c:cat>
          <c:val>
            <c:numRef>
              <c:f>Foglio2!$C$3:$C$11</c:f>
              <c:numCache>
                <c:formatCode>General</c:formatCode>
                <c:ptCount val="9"/>
                <c:pt idx="0" formatCode="0.00%">
                  <c:v>1.2300000000000002E-2</c:v>
                </c:pt>
                <c:pt idx="2" formatCode="0.00%">
                  <c:v>0.35800000000000004</c:v>
                </c:pt>
                <c:pt idx="4" formatCode="0.00%">
                  <c:v>0.44440000000000002</c:v>
                </c:pt>
                <c:pt idx="6" formatCode="0.00%">
                  <c:v>0.1605</c:v>
                </c:pt>
                <c:pt idx="8" formatCode="0.00%">
                  <c:v>0.77780000000000016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806-48C7-9467-D1258BEC9B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996160"/>
        <c:axId val="113997696"/>
        <c:axId val="0"/>
      </c:bar3DChart>
      <c:catAx>
        <c:axId val="11399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3997696"/>
        <c:crosses val="autoZero"/>
        <c:auto val="1"/>
        <c:lblAlgn val="ctr"/>
        <c:lblOffset val="100"/>
        <c:noMultiLvlLbl val="0"/>
      </c:catAx>
      <c:valAx>
        <c:axId val="11399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399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 dirty="0"/>
              <a:t>Burnout</a:t>
            </a:r>
            <a:r>
              <a:rPr lang="it-IT" baseline="0" dirty="0"/>
              <a:t> totale per singolo caso</a:t>
            </a:r>
            <a:endParaRPr lang="it-IT" dirty="0"/>
          </a:p>
        </c:rich>
      </c:tx>
      <c:layout>
        <c:manualLayout>
          <c:xMode val="edge"/>
          <c:yMode val="edge"/>
          <c:x val="0.326252979688416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0853740422604108E-2"/>
          <c:y val="7.4093488829879622E-2"/>
          <c:w val="0.92676946713523056"/>
          <c:h val="0.8807006576734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val>
            <c:numRef>
              <c:f>Foglio1!$A$2:$A$82</c:f>
              <c:numCache>
                <c:formatCode>0.00</c:formatCode>
                <c:ptCount val="81"/>
                <c:pt idx="0">
                  <c:v>10.61</c:v>
                </c:pt>
                <c:pt idx="1">
                  <c:v>16.670000000000002</c:v>
                </c:pt>
                <c:pt idx="2">
                  <c:v>19.7</c:v>
                </c:pt>
                <c:pt idx="3">
                  <c:v>22.73</c:v>
                </c:pt>
                <c:pt idx="4">
                  <c:v>22.73</c:v>
                </c:pt>
                <c:pt idx="5">
                  <c:v>22.73</c:v>
                </c:pt>
                <c:pt idx="6">
                  <c:v>22.73</c:v>
                </c:pt>
                <c:pt idx="7">
                  <c:v>25.76</c:v>
                </c:pt>
                <c:pt idx="8">
                  <c:v>25.76</c:v>
                </c:pt>
                <c:pt idx="9">
                  <c:v>25.76</c:v>
                </c:pt>
                <c:pt idx="10">
                  <c:v>25.76</c:v>
                </c:pt>
                <c:pt idx="11">
                  <c:v>27.27</c:v>
                </c:pt>
                <c:pt idx="12">
                  <c:v>28.79</c:v>
                </c:pt>
                <c:pt idx="13">
                  <c:v>28.79</c:v>
                </c:pt>
                <c:pt idx="14">
                  <c:v>28.79</c:v>
                </c:pt>
                <c:pt idx="15">
                  <c:v>30.3</c:v>
                </c:pt>
                <c:pt idx="16">
                  <c:v>30.3</c:v>
                </c:pt>
                <c:pt idx="17">
                  <c:v>30.3</c:v>
                </c:pt>
                <c:pt idx="18">
                  <c:v>30.3</c:v>
                </c:pt>
                <c:pt idx="19">
                  <c:v>30.3</c:v>
                </c:pt>
                <c:pt idx="20">
                  <c:v>31.82</c:v>
                </c:pt>
                <c:pt idx="21">
                  <c:v>34.85</c:v>
                </c:pt>
                <c:pt idx="22">
                  <c:v>34.85</c:v>
                </c:pt>
                <c:pt idx="23">
                  <c:v>36.36</c:v>
                </c:pt>
                <c:pt idx="24">
                  <c:v>36.36</c:v>
                </c:pt>
                <c:pt idx="25">
                  <c:v>36.36</c:v>
                </c:pt>
                <c:pt idx="26">
                  <c:v>37.880000000000003</c:v>
                </c:pt>
                <c:pt idx="27">
                  <c:v>37.880000000000003</c:v>
                </c:pt>
                <c:pt idx="28">
                  <c:v>37.880000000000003</c:v>
                </c:pt>
                <c:pt idx="29">
                  <c:v>37.880000000000003</c:v>
                </c:pt>
                <c:pt idx="30">
                  <c:v>39.39</c:v>
                </c:pt>
                <c:pt idx="31">
                  <c:v>40.909999999999997</c:v>
                </c:pt>
                <c:pt idx="32">
                  <c:v>40.909999999999997</c:v>
                </c:pt>
                <c:pt idx="33">
                  <c:v>42.42</c:v>
                </c:pt>
                <c:pt idx="34">
                  <c:v>43.94</c:v>
                </c:pt>
                <c:pt idx="35">
                  <c:v>43.94</c:v>
                </c:pt>
                <c:pt idx="36">
                  <c:v>43.94</c:v>
                </c:pt>
                <c:pt idx="37">
                  <c:v>46.97</c:v>
                </c:pt>
                <c:pt idx="38">
                  <c:v>46.97</c:v>
                </c:pt>
                <c:pt idx="39">
                  <c:v>46.97</c:v>
                </c:pt>
                <c:pt idx="40">
                  <c:v>46.97</c:v>
                </c:pt>
                <c:pt idx="41">
                  <c:v>46.97</c:v>
                </c:pt>
                <c:pt idx="42">
                  <c:v>48.48</c:v>
                </c:pt>
                <c:pt idx="43">
                  <c:v>48.48</c:v>
                </c:pt>
                <c:pt idx="44">
                  <c:v>50</c:v>
                </c:pt>
                <c:pt idx="45">
                  <c:v>50</c:v>
                </c:pt>
                <c:pt idx="46">
                  <c:v>50</c:v>
                </c:pt>
                <c:pt idx="47">
                  <c:v>51.52</c:v>
                </c:pt>
                <c:pt idx="48">
                  <c:v>51.52</c:v>
                </c:pt>
                <c:pt idx="49">
                  <c:v>51.52</c:v>
                </c:pt>
                <c:pt idx="50">
                  <c:v>53.03</c:v>
                </c:pt>
                <c:pt idx="51">
                  <c:v>53.03</c:v>
                </c:pt>
                <c:pt idx="52">
                  <c:v>53.05</c:v>
                </c:pt>
                <c:pt idx="53">
                  <c:v>54.55</c:v>
                </c:pt>
                <c:pt idx="54">
                  <c:v>54.55</c:v>
                </c:pt>
                <c:pt idx="55">
                  <c:v>54.55</c:v>
                </c:pt>
                <c:pt idx="56">
                  <c:v>56.06</c:v>
                </c:pt>
                <c:pt idx="57">
                  <c:v>57.58</c:v>
                </c:pt>
                <c:pt idx="58">
                  <c:v>57.58</c:v>
                </c:pt>
                <c:pt idx="59">
                  <c:v>59.09</c:v>
                </c:pt>
                <c:pt idx="60">
                  <c:v>60.61</c:v>
                </c:pt>
                <c:pt idx="61">
                  <c:v>62.12</c:v>
                </c:pt>
                <c:pt idx="62">
                  <c:v>62.12</c:v>
                </c:pt>
                <c:pt idx="63">
                  <c:v>63.64</c:v>
                </c:pt>
                <c:pt idx="64">
                  <c:v>63.64</c:v>
                </c:pt>
                <c:pt idx="65">
                  <c:v>65.150000000000006</c:v>
                </c:pt>
                <c:pt idx="66">
                  <c:v>65.150000000000006</c:v>
                </c:pt>
                <c:pt idx="67">
                  <c:v>65.150000000000006</c:v>
                </c:pt>
                <c:pt idx="68">
                  <c:v>66.67</c:v>
                </c:pt>
                <c:pt idx="69">
                  <c:v>66.67</c:v>
                </c:pt>
                <c:pt idx="70">
                  <c:v>66.67</c:v>
                </c:pt>
                <c:pt idx="71">
                  <c:v>66.67</c:v>
                </c:pt>
                <c:pt idx="72">
                  <c:v>68.180000000000007</c:v>
                </c:pt>
                <c:pt idx="73">
                  <c:v>71.209999999999994</c:v>
                </c:pt>
                <c:pt idx="74">
                  <c:v>71.209999999999994</c:v>
                </c:pt>
                <c:pt idx="75">
                  <c:v>71.209999999999994</c:v>
                </c:pt>
                <c:pt idx="76">
                  <c:v>72.73</c:v>
                </c:pt>
                <c:pt idx="77">
                  <c:v>75.760000000000005</c:v>
                </c:pt>
                <c:pt idx="78">
                  <c:v>78.790000000000006</c:v>
                </c:pt>
                <c:pt idx="79">
                  <c:v>81.819999999999993</c:v>
                </c:pt>
                <c:pt idx="80">
                  <c:v>83.33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E-4724-A208-142EED310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743624480"/>
        <c:axId val="1743625920"/>
      </c:barChart>
      <c:catAx>
        <c:axId val="17436244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3625920"/>
        <c:crosses val="autoZero"/>
        <c:auto val="1"/>
        <c:lblAlgn val="ctr"/>
        <c:lblOffset val="100"/>
        <c:tickLblSkip val="10"/>
        <c:noMultiLvlLbl val="0"/>
      </c:catAx>
      <c:valAx>
        <c:axId val="174362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3624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Grado</a:t>
            </a:r>
            <a:r>
              <a:rPr lang="en-US" baseline="0"/>
              <a:t> di Burnout</a:t>
            </a:r>
            <a:endParaRPr lang="en-US"/>
          </a:p>
        </c:rich>
      </c:tx>
      <c:layout>
        <c:manualLayout>
          <c:xMode val="edge"/>
          <c:yMode val="edge"/>
          <c:x val="0.41944055604160591"/>
          <c:y val="1.6836195965366927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96609222021722"/>
          <c:y val="0.13933891098808338"/>
          <c:w val="0.85728407681291352"/>
          <c:h val="0.654962367063699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015-4294-A349-4EE5153588A6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0015-4294-A349-4EE5153588A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0015-4294-A349-4EE5153588A6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0015-4294-A349-4EE5153588A6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0015-4294-A349-4EE5153588A6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0015-4294-A349-4EE5153588A6}"/>
              </c:ext>
            </c:extLst>
          </c:dPt>
          <c:dLbls>
            <c:dLbl>
              <c:idx val="5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15-4294-A349-4EE5153588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Foglio1!$F$6:$G$16</c:f>
              <c:multiLvlStrCache>
                <c:ptCount val="11"/>
                <c:lvl>
                  <c:pt idx="1">
                    <c:v>BASSO</c:v>
                  </c:pt>
                  <c:pt idx="5">
                    <c:v>MEDIO</c:v>
                  </c:pt>
                  <c:pt idx="9">
                    <c:v>ALTO</c:v>
                  </c:pt>
                </c:lvl>
                <c:lvl>
                  <c:pt idx="0">
                    <c:v>EE</c:v>
                  </c:pt>
                  <c:pt idx="1">
                    <c:v>DP</c:v>
                  </c:pt>
                  <c:pt idx="2">
                    <c:v>RP</c:v>
                  </c:pt>
                  <c:pt idx="4">
                    <c:v>EE</c:v>
                  </c:pt>
                  <c:pt idx="5">
                    <c:v>DP</c:v>
                  </c:pt>
                  <c:pt idx="6">
                    <c:v>RP</c:v>
                  </c:pt>
                  <c:pt idx="8">
                    <c:v>EE</c:v>
                  </c:pt>
                  <c:pt idx="9">
                    <c:v>DP</c:v>
                  </c:pt>
                  <c:pt idx="10">
                    <c:v>RP</c:v>
                  </c:pt>
                </c:lvl>
              </c:multiLvlStrCache>
            </c:multiLvlStrRef>
          </c:cat>
          <c:val>
            <c:numRef>
              <c:f>Foglio1!$H$6:$H$16</c:f>
              <c:numCache>
                <c:formatCode>0.00%</c:formatCode>
                <c:ptCount val="11"/>
                <c:pt idx="0">
                  <c:v>9.8800000000000068E-2</c:v>
                </c:pt>
                <c:pt idx="1">
                  <c:v>0.62960000000000382</c:v>
                </c:pt>
                <c:pt idx="2">
                  <c:v>0.54320000000000002</c:v>
                </c:pt>
                <c:pt idx="4">
                  <c:v>0.24690000000000087</c:v>
                </c:pt>
                <c:pt idx="5">
                  <c:v>0.25929999999999997</c:v>
                </c:pt>
                <c:pt idx="6">
                  <c:v>0.41980000000000162</c:v>
                </c:pt>
                <c:pt idx="8">
                  <c:v>0.65430000000000288</c:v>
                </c:pt>
                <c:pt idx="9">
                  <c:v>0.1111</c:v>
                </c:pt>
                <c:pt idx="10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5-4294-A349-4EE5153588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8271232"/>
        <c:axId val="78272768"/>
        <c:axId val="0"/>
      </c:bar3DChart>
      <c:catAx>
        <c:axId val="7827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8272768"/>
        <c:crosses val="autoZero"/>
        <c:auto val="1"/>
        <c:lblAlgn val="ctr"/>
        <c:lblOffset val="100"/>
        <c:noMultiLvlLbl val="0"/>
      </c:catAx>
      <c:valAx>
        <c:axId val="7827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827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A4622-DE0C-4C24-B2D9-14A0BDD858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0AF7975-0E6C-4218-8809-D7DF62821E56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Anagrafica</a:t>
          </a:r>
        </a:p>
      </dgm:t>
    </dgm:pt>
    <dgm:pt modelId="{D89CAEBD-96A4-430C-89BE-1F9FC56E86DD}" type="parTrans" cxnId="{A45DBA75-C361-4332-970B-7D0DFD716462}">
      <dgm:prSet/>
      <dgm:spPr/>
      <dgm:t>
        <a:bodyPr/>
        <a:lstStyle/>
        <a:p>
          <a:endParaRPr lang="it-IT"/>
        </a:p>
      </dgm:t>
    </dgm:pt>
    <dgm:pt modelId="{B1D0E4D2-9834-416C-B9D5-75FA3B3CC935}" type="sibTrans" cxnId="{A45DBA75-C361-4332-970B-7D0DFD716462}">
      <dgm:prSet/>
      <dgm:spPr/>
      <dgm:t>
        <a:bodyPr/>
        <a:lstStyle/>
        <a:p>
          <a:endParaRPr lang="it-IT"/>
        </a:p>
      </dgm:t>
    </dgm:pt>
    <dgm:pt modelId="{4C65EB37-CC4D-4BF4-917A-09732CACA2A5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Organizzativa</a:t>
          </a:r>
        </a:p>
      </dgm:t>
    </dgm:pt>
    <dgm:pt modelId="{416231D7-865B-464A-B10B-A61D39A8E0E3}" type="parTrans" cxnId="{A67E9337-EDE2-4CA6-8498-4450FBD8EDD0}">
      <dgm:prSet/>
      <dgm:spPr/>
      <dgm:t>
        <a:bodyPr/>
        <a:lstStyle/>
        <a:p>
          <a:endParaRPr lang="it-IT"/>
        </a:p>
      </dgm:t>
    </dgm:pt>
    <dgm:pt modelId="{6A26DAC6-0B9C-46E2-8558-61FDB903BC5A}" type="sibTrans" cxnId="{A67E9337-EDE2-4CA6-8498-4450FBD8EDD0}">
      <dgm:prSet/>
      <dgm:spPr/>
      <dgm:t>
        <a:bodyPr/>
        <a:lstStyle/>
        <a:p>
          <a:endParaRPr lang="it-IT"/>
        </a:p>
      </dgm:t>
    </dgm:pt>
    <dgm:pt modelId="{C6B42CD3-EE9C-42BD-B6C8-06CAEEFE9076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 err="1"/>
            <a:t>Maslach</a:t>
          </a:r>
          <a:r>
            <a:rPr lang="it-IT" dirty="0"/>
            <a:t> </a:t>
          </a:r>
          <a:r>
            <a:rPr lang="it-IT" dirty="0" err="1"/>
            <a:t>Burnout</a:t>
          </a:r>
          <a:r>
            <a:rPr lang="it-IT" dirty="0"/>
            <a:t> </a:t>
          </a:r>
          <a:r>
            <a:rPr lang="it-IT" dirty="0" err="1"/>
            <a:t>Inventory</a:t>
          </a:r>
          <a:r>
            <a:rPr lang="it-IT" dirty="0"/>
            <a:t> Test</a:t>
          </a:r>
        </a:p>
      </dgm:t>
    </dgm:pt>
    <dgm:pt modelId="{4B06D77D-C52B-44FB-B9B7-68F91538D90B}" type="parTrans" cxnId="{786FBEA7-25CA-46B4-9629-BA2C5B366879}">
      <dgm:prSet/>
      <dgm:spPr/>
      <dgm:t>
        <a:bodyPr/>
        <a:lstStyle/>
        <a:p>
          <a:endParaRPr lang="it-IT"/>
        </a:p>
      </dgm:t>
    </dgm:pt>
    <dgm:pt modelId="{5235E88C-14DB-4B8B-9C4D-8CACE39B3423}" type="sibTrans" cxnId="{786FBEA7-25CA-46B4-9629-BA2C5B366879}">
      <dgm:prSet/>
      <dgm:spPr/>
      <dgm:t>
        <a:bodyPr/>
        <a:lstStyle/>
        <a:p>
          <a:endParaRPr lang="it-IT"/>
        </a:p>
      </dgm:t>
    </dgm:pt>
    <dgm:pt modelId="{0325A625-F560-4855-82F0-64BFDC70A1EE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Età</a:t>
          </a:r>
        </a:p>
      </dgm:t>
    </dgm:pt>
    <dgm:pt modelId="{F71BCC0E-6099-487C-95F8-9EA33FAEF360}" type="parTrans" cxnId="{F01CEB4E-3FFE-49B3-A573-650A263069E0}">
      <dgm:prSet/>
      <dgm:spPr/>
      <dgm:t>
        <a:bodyPr/>
        <a:lstStyle/>
        <a:p>
          <a:endParaRPr lang="it-IT"/>
        </a:p>
      </dgm:t>
    </dgm:pt>
    <dgm:pt modelId="{79DCDC5F-8F69-4949-BF50-B70376F8182E}" type="sibTrans" cxnId="{F01CEB4E-3FFE-49B3-A573-650A263069E0}">
      <dgm:prSet/>
      <dgm:spPr/>
      <dgm:t>
        <a:bodyPr/>
        <a:lstStyle/>
        <a:p>
          <a:endParaRPr lang="it-IT"/>
        </a:p>
      </dgm:t>
    </dgm:pt>
    <dgm:pt modelId="{AC5992CC-3D7B-4EAB-8A68-82D401F3E8CB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Genere</a:t>
          </a:r>
        </a:p>
      </dgm:t>
    </dgm:pt>
    <dgm:pt modelId="{53656C39-1D5E-4A81-826A-59E1DF972945}" type="parTrans" cxnId="{CC44C496-12E3-4F48-AB0F-2F04D5342254}">
      <dgm:prSet/>
      <dgm:spPr/>
      <dgm:t>
        <a:bodyPr/>
        <a:lstStyle/>
        <a:p>
          <a:endParaRPr lang="it-IT"/>
        </a:p>
      </dgm:t>
    </dgm:pt>
    <dgm:pt modelId="{071B686D-5096-4E33-9451-CCC0D8467B68}" type="sibTrans" cxnId="{CC44C496-12E3-4F48-AB0F-2F04D5342254}">
      <dgm:prSet/>
      <dgm:spPr/>
      <dgm:t>
        <a:bodyPr/>
        <a:lstStyle/>
        <a:p>
          <a:endParaRPr lang="it-IT"/>
        </a:p>
      </dgm:t>
    </dgm:pt>
    <dgm:pt modelId="{A5EE1E87-9E50-450F-A067-494B9CE40261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Numero di figli</a:t>
          </a:r>
        </a:p>
      </dgm:t>
    </dgm:pt>
    <dgm:pt modelId="{6F9CFB10-1818-4EBD-B42C-69240B56DCAC}" type="parTrans" cxnId="{DA30D984-8E77-4906-AB8C-A11796CC2B8C}">
      <dgm:prSet/>
      <dgm:spPr/>
      <dgm:t>
        <a:bodyPr/>
        <a:lstStyle/>
        <a:p>
          <a:endParaRPr lang="it-IT"/>
        </a:p>
      </dgm:t>
    </dgm:pt>
    <dgm:pt modelId="{E427AEDE-435C-4028-AF99-0D0A13B2483B}" type="sibTrans" cxnId="{DA30D984-8E77-4906-AB8C-A11796CC2B8C}">
      <dgm:prSet/>
      <dgm:spPr/>
      <dgm:t>
        <a:bodyPr/>
        <a:lstStyle/>
        <a:p>
          <a:endParaRPr lang="it-IT"/>
        </a:p>
      </dgm:t>
    </dgm:pt>
    <dgm:pt modelId="{C671996A-83C1-4DE5-8016-2C6C57BDEEBA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Esaurimento emotivo</a:t>
          </a:r>
        </a:p>
      </dgm:t>
    </dgm:pt>
    <dgm:pt modelId="{DE5C3F49-3CB4-48DE-9919-2615BBE15B67}" type="parTrans" cxnId="{86175C94-00AC-472C-A82E-CA90BBA60EA2}">
      <dgm:prSet/>
      <dgm:spPr/>
      <dgm:t>
        <a:bodyPr/>
        <a:lstStyle/>
        <a:p>
          <a:endParaRPr lang="it-IT"/>
        </a:p>
      </dgm:t>
    </dgm:pt>
    <dgm:pt modelId="{7F7F2DA2-1531-4BBC-BCDC-441E65009C20}" type="sibTrans" cxnId="{86175C94-00AC-472C-A82E-CA90BBA60EA2}">
      <dgm:prSet/>
      <dgm:spPr/>
      <dgm:t>
        <a:bodyPr/>
        <a:lstStyle/>
        <a:p>
          <a:endParaRPr lang="it-IT"/>
        </a:p>
      </dgm:t>
    </dgm:pt>
    <dgm:pt modelId="{F370E076-088D-4288-87B9-26F32AC94AE2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Depersonalizzazione</a:t>
          </a:r>
        </a:p>
      </dgm:t>
    </dgm:pt>
    <dgm:pt modelId="{7E55110A-0472-42E1-8B84-4D42404716BF}" type="parTrans" cxnId="{0279703F-91A2-48FB-B0F0-19D0C1607C99}">
      <dgm:prSet/>
      <dgm:spPr/>
      <dgm:t>
        <a:bodyPr/>
        <a:lstStyle/>
        <a:p>
          <a:endParaRPr lang="it-IT"/>
        </a:p>
      </dgm:t>
    </dgm:pt>
    <dgm:pt modelId="{724118F7-EBFA-4585-B5DE-AB2FA07BF91D}" type="sibTrans" cxnId="{0279703F-91A2-48FB-B0F0-19D0C1607C99}">
      <dgm:prSet/>
      <dgm:spPr/>
      <dgm:t>
        <a:bodyPr/>
        <a:lstStyle/>
        <a:p>
          <a:endParaRPr lang="it-IT"/>
        </a:p>
      </dgm:t>
    </dgm:pt>
    <dgm:pt modelId="{BB2C0931-5CDC-422A-BE34-2659CA077DDC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Realizzazione personale</a:t>
          </a:r>
        </a:p>
      </dgm:t>
    </dgm:pt>
    <dgm:pt modelId="{FE0C20D0-AB01-40C6-988A-895B1D4C02D9}" type="parTrans" cxnId="{092AE301-ED85-493D-B17A-DBE950C4D6C5}">
      <dgm:prSet/>
      <dgm:spPr/>
      <dgm:t>
        <a:bodyPr/>
        <a:lstStyle/>
        <a:p>
          <a:endParaRPr lang="it-IT"/>
        </a:p>
      </dgm:t>
    </dgm:pt>
    <dgm:pt modelId="{91EB77E0-7344-4577-95D6-9FCD17004546}" type="sibTrans" cxnId="{092AE301-ED85-493D-B17A-DBE950C4D6C5}">
      <dgm:prSet/>
      <dgm:spPr/>
      <dgm:t>
        <a:bodyPr/>
        <a:lstStyle/>
        <a:p>
          <a:endParaRPr lang="it-IT"/>
        </a:p>
      </dgm:t>
    </dgm:pt>
    <dgm:pt modelId="{37E9D7BE-8CA3-4A2F-A8E2-07CE4C4ADBAC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Distretto</a:t>
          </a:r>
        </a:p>
      </dgm:t>
    </dgm:pt>
    <dgm:pt modelId="{73BB2556-C734-495E-990F-D42859D16460}" type="parTrans" cxnId="{5D57C831-B749-47A5-BE31-0ACB05064074}">
      <dgm:prSet/>
      <dgm:spPr/>
      <dgm:t>
        <a:bodyPr/>
        <a:lstStyle/>
        <a:p>
          <a:endParaRPr lang="it-IT"/>
        </a:p>
      </dgm:t>
    </dgm:pt>
    <dgm:pt modelId="{9A2D431D-F924-4718-95B2-5198931B599B}" type="sibTrans" cxnId="{5D57C831-B749-47A5-BE31-0ACB05064074}">
      <dgm:prSet/>
      <dgm:spPr/>
      <dgm:t>
        <a:bodyPr/>
        <a:lstStyle/>
        <a:p>
          <a:endParaRPr lang="it-IT"/>
        </a:p>
      </dgm:t>
    </dgm:pt>
    <dgm:pt modelId="{4A2E2C23-8609-40BE-B693-7EE27633ED1C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Anni di convenzione</a:t>
          </a:r>
        </a:p>
      </dgm:t>
    </dgm:pt>
    <dgm:pt modelId="{B29BE870-68D4-4C6E-A214-4BA2C35F957C}" type="parTrans" cxnId="{EE3501A5-F750-49FE-B4AF-64023054B666}">
      <dgm:prSet/>
      <dgm:spPr/>
      <dgm:t>
        <a:bodyPr/>
        <a:lstStyle/>
        <a:p>
          <a:endParaRPr lang="it-IT"/>
        </a:p>
      </dgm:t>
    </dgm:pt>
    <dgm:pt modelId="{BEBE9990-12AB-446D-8A25-09B1D1164936}" type="sibTrans" cxnId="{EE3501A5-F750-49FE-B4AF-64023054B666}">
      <dgm:prSet/>
      <dgm:spPr/>
      <dgm:t>
        <a:bodyPr/>
        <a:lstStyle/>
        <a:p>
          <a:endParaRPr lang="it-IT"/>
        </a:p>
      </dgm:t>
    </dgm:pt>
    <dgm:pt modelId="{44B63956-F576-448A-A3EA-CB4AE7DC622B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Numero di assistiti</a:t>
          </a:r>
        </a:p>
      </dgm:t>
    </dgm:pt>
    <dgm:pt modelId="{1557A4BA-F967-4521-9596-EBC9AEEE678E}" type="parTrans" cxnId="{A976AA6E-0483-4C7B-893E-0A2254516E13}">
      <dgm:prSet/>
      <dgm:spPr/>
      <dgm:t>
        <a:bodyPr/>
        <a:lstStyle/>
        <a:p>
          <a:endParaRPr lang="it-IT"/>
        </a:p>
      </dgm:t>
    </dgm:pt>
    <dgm:pt modelId="{B2D269B8-03A0-40F0-9F14-F981C7564E28}" type="sibTrans" cxnId="{A976AA6E-0483-4C7B-893E-0A2254516E13}">
      <dgm:prSet/>
      <dgm:spPr/>
      <dgm:t>
        <a:bodyPr/>
        <a:lstStyle/>
        <a:p>
          <a:endParaRPr lang="it-IT"/>
        </a:p>
      </dgm:t>
    </dgm:pt>
    <dgm:pt modelId="{1949E3C2-C475-415A-B037-8C07F6B90161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Tipo di attività</a:t>
          </a:r>
        </a:p>
      </dgm:t>
    </dgm:pt>
    <dgm:pt modelId="{86DB25D7-3D66-41EE-95BD-B41FC0FF4401}" type="parTrans" cxnId="{E22B26DF-A10C-4596-8393-298FBE3C8B14}">
      <dgm:prSet/>
      <dgm:spPr/>
      <dgm:t>
        <a:bodyPr/>
        <a:lstStyle/>
        <a:p>
          <a:endParaRPr lang="it-IT"/>
        </a:p>
      </dgm:t>
    </dgm:pt>
    <dgm:pt modelId="{4AB52304-1C54-402E-9B26-D968B9FD216A}" type="sibTrans" cxnId="{E22B26DF-A10C-4596-8393-298FBE3C8B14}">
      <dgm:prSet/>
      <dgm:spPr/>
      <dgm:t>
        <a:bodyPr/>
        <a:lstStyle/>
        <a:p>
          <a:endParaRPr lang="it-IT"/>
        </a:p>
      </dgm:t>
    </dgm:pt>
    <dgm:pt modelId="{84836559-9599-48BC-BF84-DE7DF89558B2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Collaboratori</a:t>
          </a:r>
        </a:p>
      </dgm:t>
    </dgm:pt>
    <dgm:pt modelId="{8602B839-3EAA-4126-9899-907ECAE5E84A}" type="parTrans" cxnId="{99ACF273-0C2C-4867-A57D-0C60F62D6196}">
      <dgm:prSet/>
      <dgm:spPr/>
      <dgm:t>
        <a:bodyPr/>
        <a:lstStyle/>
        <a:p>
          <a:endParaRPr lang="it-IT"/>
        </a:p>
      </dgm:t>
    </dgm:pt>
    <dgm:pt modelId="{3B68EA69-9D97-46F8-B002-2A931EF2C658}" type="sibTrans" cxnId="{99ACF273-0C2C-4867-A57D-0C60F62D6196}">
      <dgm:prSet/>
      <dgm:spPr/>
      <dgm:t>
        <a:bodyPr/>
        <a:lstStyle/>
        <a:p>
          <a:endParaRPr lang="it-IT"/>
        </a:p>
      </dgm:t>
    </dgm:pt>
    <dgm:pt modelId="{D4717DB0-3AB5-4BF3-A06C-0FDF4D77536E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Ore passate in studio</a:t>
          </a:r>
        </a:p>
      </dgm:t>
    </dgm:pt>
    <dgm:pt modelId="{DFE42490-B01A-4A13-8D79-5A10DBA4A242}" type="parTrans" cxnId="{658A860A-391B-40C3-A527-BB3DC3AEB952}">
      <dgm:prSet/>
      <dgm:spPr/>
      <dgm:t>
        <a:bodyPr/>
        <a:lstStyle/>
        <a:p>
          <a:endParaRPr lang="it-IT"/>
        </a:p>
      </dgm:t>
    </dgm:pt>
    <dgm:pt modelId="{54E750E0-5684-4C87-BB0C-69AD24C354FD}" type="sibTrans" cxnId="{658A860A-391B-40C3-A527-BB3DC3AEB952}">
      <dgm:prSet/>
      <dgm:spPr/>
      <dgm:t>
        <a:bodyPr/>
        <a:lstStyle/>
        <a:p>
          <a:endParaRPr lang="it-IT"/>
        </a:p>
      </dgm:t>
    </dgm:pt>
    <dgm:pt modelId="{A96F5FCA-362C-4FA0-B4CD-EE63C4598F23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dirty="0"/>
            <a:t>Mezzi di comunicazione utilizzati</a:t>
          </a:r>
        </a:p>
      </dgm:t>
    </dgm:pt>
    <dgm:pt modelId="{E769A7D3-4EEF-4752-A16A-2D819D87D01A}" type="parTrans" cxnId="{B0A714A8-0D4B-47BD-AFAE-DB7550D018E9}">
      <dgm:prSet/>
      <dgm:spPr/>
      <dgm:t>
        <a:bodyPr/>
        <a:lstStyle/>
        <a:p>
          <a:endParaRPr lang="it-IT"/>
        </a:p>
      </dgm:t>
    </dgm:pt>
    <dgm:pt modelId="{F5FB9312-4AC3-48B4-B63A-E99866A14819}" type="sibTrans" cxnId="{B0A714A8-0D4B-47BD-AFAE-DB7550D018E9}">
      <dgm:prSet/>
      <dgm:spPr/>
      <dgm:t>
        <a:bodyPr/>
        <a:lstStyle/>
        <a:p>
          <a:endParaRPr lang="it-IT"/>
        </a:p>
      </dgm:t>
    </dgm:pt>
    <dgm:pt modelId="{4226D1FC-D22D-41B9-8006-64FD00DBBF42}" type="pres">
      <dgm:prSet presAssocID="{543A4622-DE0C-4C24-B2D9-14A0BDD858EC}" presName="linear" presStyleCnt="0">
        <dgm:presLayoutVars>
          <dgm:dir/>
          <dgm:animLvl val="lvl"/>
          <dgm:resizeHandles val="exact"/>
        </dgm:presLayoutVars>
      </dgm:prSet>
      <dgm:spPr/>
    </dgm:pt>
    <dgm:pt modelId="{A6E10267-C0AA-401B-BCA3-AAC0F1A52D52}" type="pres">
      <dgm:prSet presAssocID="{30AF7975-0E6C-4218-8809-D7DF62821E56}" presName="parentLin" presStyleCnt="0"/>
      <dgm:spPr/>
    </dgm:pt>
    <dgm:pt modelId="{B7823989-DBA9-44D4-B686-1F5B97DD4885}" type="pres">
      <dgm:prSet presAssocID="{30AF7975-0E6C-4218-8809-D7DF62821E56}" presName="parentLeftMargin" presStyleLbl="node1" presStyleIdx="0" presStyleCnt="3"/>
      <dgm:spPr/>
    </dgm:pt>
    <dgm:pt modelId="{B2D7F71D-333C-46F8-A11D-4B7080D74D8C}" type="pres">
      <dgm:prSet presAssocID="{30AF7975-0E6C-4218-8809-D7DF62821E5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0B9D2C-9D40-4246-967F-0163D61D0386}" type="pres">
      <dgm:prSet presAssocID="{30AF7975-0E6C-4218-8809-D7DF62821E56}" presName="negativeSpace" presStyleCnt="0"/>
      <dgm:spPr/>
    </dgm:pt>
    <dgm:pt modelId="{5CCED0E6-04C6-4E22-BA92-9F381292C11D}" type="pres">
      <dgm:prSet presAssocID="{30AF7975-0E6C-4218-8809-D7DF62821E56}" presName="childText" presStyleLbl="conFgAcc1" presStyleIdx="0" presStyleCnt="3" custLinFactNeighborY="-35318">
        <dgm:presLayoutVars>
          <dgm:bulletEnabled val="1"/>
        </dgm:presLayoutVars>
      </dgm:prSet>
      <dgm:spPr/>
    </dgm:pt>
    <dgm:pt modelId="{67C3AF95-92C1-4FA3-87AF-7B44C787A5EE}" type="pres">
      <dgm:prSet presAssocID="{B1D0E4D2-9834-416C-B9D5-75FA3B3CC935}" presName="spaceBetweenRectangles" presStyleCnt="0"/>
      <dgm:spPr/>
    </dgm:pt>
    <dgm:pt modelId="{51CD4B73-DB96-47BF-BE12-1B16ACBC8490}" type="pres">
      <dgm:prSet presAssocID="{4C65EB37-CC4D-4BF4-917A-09732CACA2A5}" presName="parentLin" presStyleCnt="0"/>
      <dgm:spPr/>
    </dgm:pt>
    <dgm:pt modelId="{701CE9D0-088F-499D-B190-D097E26EE96D}" type="pres">
      <dgm:prSet presAssocID="{4C65EB37-CC4D-4BF4-917A-09732CACA2A5}" presName="parentLeftMargin" presStyleLbl="node1" presStyleIdx="0" presStyleCnt="3"/>
      <dgm:spPr/>
    </dgm:pt>
    <dgm:pt modelId="{0C525DB1-DE26-4F71-A650-DC01E7C07BF5}" type="pres">
      <dgm:prSet presAssocID="{4C65EB37-CC4D-4BF4-917A-09732CACA2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34EE4AA-EB3F-486F-99D7-C744B0422CDF}" type="pres">
      <dgm:prSet presAssocID="{4C65EB37-CC4D-4BF4-917A-09732CACA2A5}" presName="negativeSpace" presStyleCnt="0"/>
      <dgm:spPr/>
    </dgm:pt>
    <dgm:pt modelId="{132810AA-651F-4D50-B4EE-BCBC1E376DC3}" type="pres">
      <dgm:prSet presAssocID="{4C65EB37-CC4D-4BF4-917A-09732CACA2A5}" presName="childText" presStyleLbl="conFgAcc1" presStyleIdx="1" presStyleCnt="3">
        <dgm:presLayoutVars>
          <dgm:bulletEnabled val="1"/>
        </dgm:presLayoutVars>
      </dgm:prSet>
      <dgm:spPr/>
    </dgm:pt>
    <dgm:pt modelId="{BCAB85AC-DB60-4BBB-8570-13525E0AF5E2}" type="pres">
      <dgm:prSet presAssocID="{6A26DAC6-0B9C-46E2-8558-61FDB903BC5A}" presName="spaceBetweenRectangles" presStyleCnt="0"/>
      <dgm:spPr/>
    </dgm:pt>
    <dgm:pt modelId="{41878EAE-9ACA-4DDC-9F23-00A4DBE6EC15}" type="pres">
      <dgm:prSet presAssocID="{C6B42CD3-EE9C-42BD-B6C8-06CAEEFE9076}" presName="parentLin" presStyleCnt="0"/>
      <dgm:spPr/>
    </dgm:pt>
    <dgm:pt modelId="{8FFD775F-E642-427D-91CC-DAB5E27363CC}" type="pres">
      <dgm:prSet presAssocID="{C6B42CD3-EE9C-42BD-B6C8-06CAEEFE9076}" presName="parentLeftMargin" presStyleLbl="node1" presStyleIdx="1" presStyleCnt="3"/>
      <dgm:spPr/>
    </dgm:pt>
    <dgm:pt modelId="{D9A48A12-3893-489F-968A-938BABD6D0A7}" type="pres">
      <dgm:prSet presAssocID="{C6B42CD3-EE9C-42BD-B6C8-06CAEEFE907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237E4E2-4A57-40D8-8C46-B13EB4B56176}" type="pres">
      <dgm:prSet presAssocID="{C6B42CD3-EE9C-42BD-B6C8-06CAEEFE9076}" presName="negativeSpace" presStyleCnt="0"/>
      <dgm:spPr/>
    </dgm:pt>
    <dgm:pt modelId="{99587427-0B83-490F-BCB1-FDBC688908B0}" type="pres">
      <dgm:prSet presAssocID="{C6B42CD3-EE9C-42BD-B6C8-06CAEEFE907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2AE301-ED85-493D-B17A-DBE950C4D6C5}" srcId="{C6B42CD3-EE9C-42BD-B6C8-06CAEEFE9076}" destId="{BB2C0931-5CDC-422A-BE34-2659CA077DDC}" srcOrd="2" destOrd="0" parTransId="{FE0C20D0-AB01-40C6-988A-895B1D4C02D9}" sibTransId="{91EB77E0-7344-4577-95D6-9FCD17004546}"/>
    <dgm:cxn modelId="{658A860A-391B-40C3-A527-BB3DC3AEB952}" srcId="{4C65EB37-CC4D-4BF4-917A-09732CACA2A5}" destId="{D4717DB0-3AB5-4BF3-A06C-0FDF4D77536E}" srcOrd="5" destOrd="0" parTransId="{DFE42490-B01A-4A13-8D79-5A10DBA4A242}" sibTransId="{54E750E0-5684-4C87-BB0C-69AD24C354FD}"/>
    <dgm:cxn modelId="{AE97A51A-B981-4276-9E5A-B7B5F62C0847}" type="presOf" srcId="{AC5992CC-3D7B-4EAB-8A68-82D401F3E8CB}" destId="{5CCED0E6-04C6-4E22-BA92-9F381292C11D}" srcOrd="0" destOrd="1" presId="urn:microsoft.com/office/officeart/2005/8/layout/list1"/>
    <dgm:cxn modelId="{C3A6061B-69C5-405C-9759-3A687689CDA9}" type="presOf" srcId="{37E9D7BE-8CA3-4A2F-A8E2-07CE4C4ADBAC}" destId="{132810AA-651F-4D50-B4EE-BCBC1E376DC3}" srcOrd="0" destOrd="0" presId="urn:microsoft.com/office/officeart/2005/8/layout/list1"/>
    <dgm:cxn modelId="{E673871D-51C1-49DF-B098-72B6C425C991}" type="presOf" srcId="{0325A625-F560-4855-82F0-64BFDC70A1EE}" destId="{5CCED0E6-04C6-4E22-BA92-9F381292C11D}" srcOrd="0" destOrd="0" presId="urn:microsoft.com/office/officeart/2005/8/layout/list1"/>
    <dgm:cxn modelId="{3B0DE425-12AF-46A7-9987-CB6E878A2160}" type="presOf" srcId="{84836559-9599-48BC-BF84-DE7DF89558B2}" destId="{132810AA-651F-4D50-B4EE-BCBC1E376DC3}" srcOrd="0" destOrd="4" presId="urn:microsoft.com/office/officeart/2005/8/layout/list1"/>
    <dgm:cxn modelId="{750ABE2F-12C3-470F-B5B2-86F0650B3E10}" type="presOf" srcId="{D4717DB0-3AB5-4BF3-A06C-0FDF4D77536E}" destId="{132810AA-651F-4D50-B4EE-BCBC1E376DC3}" srcOrd="0" destOrd="5" presId="urn:microsoft.com/office/officeart/2005/8/layout/list1"/>
    <dgm:cxn modelId="{5D57C831-B749-47A5-BE31-0ACB05064074}" srcId="{4C65EB37-CC4D-4BF4-917A-09732CACA2A5}" destId="{37E9D7BE-8CA3-4A2F-A8E2-07CE4C4ADBAC}" srcOrd="0" destOrd="0" parTransId="{73BB2556-C734-495E-990F-D42859D16460}" sibTransId="{9A2D431D-F924-4718-95B2-5198931B599B}"/>
    <dgm:cxn modelId="{A67E9337-EDE2-4CA6-8498-4450FBD8EDD0}" srcId="{543A4622-DE0C-4C24-B2D9-14A0BDD858EC}" destId="{4C65EB37-CC4D-4BF4-917A-09732CACA2A5}" srcOrd="1" destOrd="0" parTransId="{416231D7-865B-464A-B10B-A61D39A8E0E3}" sibTransId="{6A26DAC6-0B9C-46E2-8558-61FDB903BC5A}"/>
    <dgm:cxn modelId="{0279703F-91A2-48FB-B0F0-19D0C1607C99}" srcId="{C6B42CD3-EE9C-42BD-B6C8-06CAEEFE9076}" destId="{F370E076-088D-4288-87B9-26F32AC94AE2}" srcOrd="1" destOrd="0" parTransId="{7E55110A-0472-42E1-8B84-4D42404716BF}" sibTransId="{724118F7-EBFA-4585-B5DE-AB2FA07BF91D}"/>
    <dgm:cxn modelId="{4D769263-4D36-4D07-B421-B02C3B7639C9}" type="presOf" srcId="{C671996A-83C1-4DE5-8016-2C6C57BDEEBA}" destId="{99587427-0B83-490F-BCB1-FDBC688908B0}" srcOrd="0" destOrd="0" presId="urn:microsoft.com/office/officeart/2005/8/layout/list1"/>
    <dgm:cxn modelId="{3136E448-503A-4E98-B71A-CDABC8A20744}" type="presOf" srcId="{C6B42CD3-EE9C-42BD-B6C8-06CAEEFE9076}" destId="{D9A48A12-3893-489F-968A-938BABD6D0A7}" srcOrd="1" destOrd="0" presId="urn:microsoft.com/office/officeart/2005/8/layout/list1"/>
    <dgm:cxn modelId="{D54CFD48-D949-48B1-960B-3C29C8FD8797}" type="presOf" srcId="{44B63956-F576-448A-A3EA-CB4AE7DC622B}" destId="{132810AA-651F-4D50-B4EE-BCBC1E376DC3}" srcOrd="0" destOrd="2" presId="urn:microsoft.com/office/officeart/2005/8/layout/list1"/>
    <dgm:cxn modelId="{3D31AA49-AEB6-4395-B78C-B66D8150BE84}" type="presOf" srcId="{4C65EB37-CC4D-4BF4-917A-09732CACA2A5}" destId="{0C525DB1-DE26-4F71-A650-DC01E7C07BF5}" srcOrd="1" destOrd="0" presId="urn:microsoft.com/office/officeart/2005/8/layout/list1"/>
    <dgm:cxn modelId="{A976AA6E-0483-4C7B-893E-0A2254516E13}" srcId="{4C65EB37-CC4D-4BF4-917A-09732CACA2A5}" destId="{44B63956-F576-448A-A3EA-CB4AE7DC622B}" srcOrd="2" destOrd="0" parTransId="{1557A4BA-F967-4521-9596-EBC9AEEE678E}" sibTransId="{B2D269B8-03A0-40F0-9F14-F981C7564E28}"/>
    <dgm:cxn modelId="{F01CEB4E-3FFE-49B3-A573-650A263069E0}" srcId="{30AF7975-0E6C-4218-8809-D7DF62821E56}" destId="{0325A625-F560-4855-82F0-64BFDC70A1EE}" srcOrd="0" destOrd="0" parTransId="{F71BCC0E-6099-487C-95F8-9EA33FAEF360}" sibTransId="{79DCDC5F-8F69-4949-BF50-B70376F8182E}"/>
    <dgm:cxn modelId="{CA770550-3365-4669-BA08-6C1798B64D90}" type="presOf" srcId="{1949E3C2-C475-415A-B037-8C07F6B90161}" destId="{132810AA-651F-4D50-B4EE-BCBC1E376DC3}" srcOrd="0" destOrd="3" presId="urn:microsoft.com/office/officeart/2005/8/layout/list1"/>
    <dgm:cxn modelId="{7C17C653-8E3D-488D-B76F-DCE38CD8E35D}" type="presOf" srcId="{A96F5FCA-362C-4FA0-B4CD-EE63C4598F23}" destId="{132810AA-651F-4D50-B4EE-BCBC1E376DC3}" srcOrd="0" destOrd="6" presId="urn:microsoft.com/office/officeart/2005/8/layout/list1"/>
    <dgm:cxn modelId="{99ACF273-0C2C-4867-A57D-0C60F62D6196}" srcId="{4C65EB37-CC4D-4BF4-917A-09732CACA2A5}" destId="{84836559-9599-48BC-BF84-DE7DF89558B2}" srcOrd="4" destOrd="0" parTransId="{8602B839-3EAA-4126-9899-907ECAE5E84A}" sibTransId="{3B68EA69-9D97-46F8-B002-2A931EF2C658}"/>
    <dgm:cxn modelId="{A45DBA75-C361-4332-970B-7D0DFD716462}" srcId="{543A4622-DE0C-4C24-B2D9-14A0BDD858EC}" destId="{30AF7975-0E6C-4218-8809-D7DF62821E56}" srcOrd="0" destOrd="0" parTransId="{D89CAEBD-96A4-430C-89BE-1F9FC56E86DD}" sibTransId="{B1D0E4D2-9834-416C-B9D5-75FA3B3CC935}"/>
    <dgm:cxn modelId="{C94DC558-E48B-4D8D-B062-6F66D1B6B527}" type="presOf" srcId="{30AF7975-0E6C-4218-8809-D7DF62821E56}" destId="{B2D7F71D-333C-46F8-A11D-4B7080D74D8C}" srcOrd="1" destOrd="0" presId="urn:microsoft.com/office/officeart/2005/8/layout/list1"/>
    <dgm:cxn modelId="{A69AE47E-69BB-4F74-923A-EBA1F4C8AE5B}" type="presOf" srcId="{F370E076-088D-4288-87B9-26F32AC94AE2}" destId="{99587427-0B83-490F-BCB1-FDBC688908B0}" srcOrd="0" destOrd="1" presId="urn:microsoft.com/office/officeart/2005/8/layout/list1"/>
    <dgm:cxn modelId="{DA30D984-8E77-4906-AB8C-A11796CC2B8C}" srcId="{30AF7975-0E6C-4218-8809-D7DF62821E56}" destId="{A5EE1E87-9E50-450F-A067-494B9CE40261}" srcOrd="2" destOrd="0" parTransId="{6F9CFB10-1818-4EBD-B42C-69240B56DCAC}" sibTransId="{E427AEDE-435C-4028-AF99-0D0A13B2483B}"/>
    <dgm:cxn modelId="{A86CB090-55F8-4AFE-B167-05DC9BCDDC1D}" type="presOf" srcId="{C6B42CD3-EE9C-42BD-B6C8-06CAEEFE9076}" destId="{8FFD775F-E642-427D-91CC-DAB5E27363CC}" srcOrd="0" destOrd="0" presId="urn:microsoft.com/office/officeart/2005/8/layout/list1"/>
    <dgm:cxn modelId="{86175C94-00AC-472C-A82E-CA90BBA60EA2}" srcId="{C6B42CD3-EE9C-42BD-B6C8-06CAEEFE9076}" destId="{C671996A-83C1-4DE5-8016-2C6C57BDEEBA}" srcOrd="0" destOrd="0" parTransId="{DE5C3F49-3CB4-48DE-9919-2615BBE15B67}" sibTransId="{7F7F2DA2-1531-4BBC-BCDC-441E65009C20}"/>
    <dgm:cxn modelId="{CC44C496-12E3-4F48-AB0F-2F04D5342254}" srcId="{30AF7975-0E6C-4218-8809-D7DF62821E56}" destId="{AC5992CC-3D7B-4EAB-8A68-82D401F3E8CB}" srcOrd="1" destOrd="0" parTransId="{53656C39-1D5E-4A81-826A-59E1DF972945}" sibTransId="{071B686D-5096-4E33-9451-CCC0D8467B68}"/>
    <dgm:cxn modelId="{EE3501A5-F750-49FE-B4AF-64023054B666}" srcId="{4C65EB37-CC4D-4BF4-917A-09732CACA2A5}" destId="{4A2E2C23-8609-40BE-B693-7EE27633ED1C}" srcOrd="1" destOrd="0" parTransId="{B29BE870-68D4-4C6E-A214-4BA2C35F957C}" sibTransId="{BEBE9990-12AB-446D-8A25-09B1D1164936}"/>
    <dgm:cxn modelId="{786FBEA7-25CA-46B4-9629-BA2C5B366879}" srcId="{543A4622-DE0C-4C24-B2D9-14A0BDD858EC}" destId="{C6B42CD3-EE9C-42BD-B6C8-06CAEEFE9076}" srcOrd="2" destOrd="0" parTransId="{4B06D77D-C52B-44FB-B9B7-68F91538D90B}" sibTransId="{5235E88C-14DB-4B8B-9C4D-8CACE39B3423}"/>
    <dgm:cxn modelId="{B0A714A8-0D4B-47BD-AFAE-DB7550D018E9}" srcId="{4C65EB37-CC4D-4BF4-917A-09732CACA2A5}" destId="{A96F5FCA-362C-4FA0-B4CD-EE63C4598F23}" srcOrd="6" destOrd="0" parTransId="{E769A7D3-4EEF-4752-A16A-2D819D87D01A}" sibTransId="{F5FB9312-4AC3-48B4-B63A-E99866A14819}"/>
    <dgm:cxn modelId="{81911BB2-A1DD-4AE6-9A27-5B9FB9E9118E}" type="presOf" srcId="{A5EE1E87-9E50-450F-A067-494B9CE40261}" destId="{5CCED0E6-04C6-4E22-BA92-9F381292C11D}" srcOrd="0" destOrd="2" presId="urn:microsoft.com/office/officeart/2005/8/layout/list1"/>
    <dgm:cxn modelId="{EAABCACC-61E0-4B93-A151-1A3A892F36A4}" type="presOf" srcId="{4A2E2C23-8609-40BE-B693-7EE27633ED1C}" destId="{132810AA-651F-4D50-B4EE-BCBC1E376DC3}" srcOrd="0" destOrd="1" presId="urn:microsoft.com/office/officeart/2005/8/layout/list1"/>
    <dgm:cxn modelId="{75D6D2D2-B231-4767-B3D9-961174B5268F}" type="presOf" srcId="{4C65EB37-CC4D-4BF4-917A-09732CACA2A5}" destId="{701CE9D0-088F-499D-B190-D097E26EE96D}" srcOrd="0" destOrd="0" presId="urn:microsoft.com/office/officeart/2005/8/layout/list1"/>
    <dgm:cxn modelId="{4E7F43D5-3B24-4310-ADCD-CDE458D9FDD6}" type="presOf" srcId="{30AF7975-0E6C-4218-8809-D7DF62821E56}" destId="{B7823989-DBA9-44D4-B686-1F5B97DD4885}" srcOrd="0" destOrd="0" presId="urn:microsoft.com/office/officeart/2005/8/layout/list1"/>
    <dgm:cxn modelId="{6F0055DB-69B0-4CB8-9591-97161BAAE552}" type="presOf" srcId="{543A4622-DE0C-4C24-B2D9-14A0BDD858EC}" destId="{4226D1FC-D22D-41B9-8006-64FD00DBBF42}" srcOrd="0" destOrd="0" presId="urn:microsoft.com/office/officeart/2005/8/layout/list1"/>
    <dgm:cxn modelId="{E22B26DF-A10C-4596-8393-298FBE3C8B14}" srcId="{4C65EB37-CC4D-4BF4-917A-09732CACA2A5}" destId="{1949E3C2-C475-415A-B037-8C07F6B90161}" srcOrd="3" destOrd="0" parTransId="{86DB25D7-3D66-41EE-95BD-B41FC0FF4401}" sibTransId="{4AB52304-1C54-402E-9B26-D968B9FD216A}"/>
    <dgm:cxn modelId="{8BE1DDFA-79E1-45AA-A5AC-F38E4E3CE974}" type="presOf" srcId="{BB2C0931-5CDC-422A-BE34-2659CA077DDC}" destId="{99587427-0B83-490F-BCB1-FDBC688908B0}" srcOrd="0" destOrd="2" presId="urn:microsoft.com/office/officeart/2005/8/layout/list1"/>
    <dgm:cxn modelId="{510A5636-7698-4BDE-B93E-CB13EC93BE7A}" type="presParOf" srcId="{4226D1FC-D22D-41B9-8006-64FD00DBBF42}" destId="{A6E10267-C0AA-401B-BCA3-AAC0F1A52D52}" srcOrd="0" destOrd="0" presId="urn:microsoft.com/office/officeart/2005/8/layout/list1"/>
    <dgm:cxn modelId="{AAB702BE-4263-46A6-A8F8-1E0684A5E56C}" type="presParOf" srcId="{A6E10267-C0AA-401B-BCA3-AAC0F1A52D52}" destId="{B7823989-DBA9-44D4-B686-1F5B97DD4885}" srcOrd="0" destOrd="0" presId="urn:microsoft.com/office/officeart/2005/8/layout/list1"/>
    <dgm:cxn modelId="{6FE2BC61-6340-44F8-ACAB-549325A3E4DA}" type="presParOf" srcId="{A6E10267-C0AA-401B-BCA3-AAC0F1A52D52}" destId="{B2D7F71D-333C-46F8-A11D-4B7080D74D8C}" srcOrd="1" destOrd="0" presId="urn:microsoft.com/office/officeart/2005/8/layout/list1"/>
    <dgm:cxn modelId="{21EC28DC-92AE-4D75-A3F8-FD9F387B90A8}" type="presParOf" srcId="{4226D1FC-D22D-41B9-8006-64FD00DBBF42}" destId="{DF0B9D2C-9D40-4246-967F-0163D61D0386}" srcOrd="1" destOrd="0" presId="urn:microsoft.com/office/officeart/2005/8/layout/list1"/>
    <dgm:cxn modelId="{670DBDAE-7BB3-482A-8DD3-5FFE58414AFF}" type="presParOf" srcId="{4226D1FC-D22D-41B9-8006-64FD00DBBF42}" destId="{5CCED0E6-04C6-4E22-BA92-9F381292C11D}" srcOrd="2" destOrd="0" presId="urn:microsoft.com/office/officeart/2005/8/layout/list1"/>
    <dgm:cxn modelId="{DE67EDB7-CEE1-4E43-93B4-72CB077551B8}" type="presParOf" srcId="{4226D1FC-D22D-41B9-8006-64FD00DBBF42}" destId="{67C3AF95-92C1-4FA3-87AF-7B44C787A5EE}" srcOrd="3" destOrd="0" presId="urn:microsoft.com/office/officeart/2005/8/layout/list1"/>
    <dgm:cxn modelId="{DE1C07A7-11CE-47A6-A4DA-7F3A4DDDA87D}" type="presParOf" srcId="{4226D1FC-D22D-41B9-8006-64FD00DBBF42}" destId="{51CD4B73-DB96-47BF-BE12-1B16ACBC8490}" srcOrd="4" destOrd="0" presId="urn:microsoft.com/office/officeart/2005/8/layout/list1"/>
    <dgm:cxn modelId="{DC141922-A03A-46B6-9654-1E117A13B427}" type="presParOf" srcId="{51CD4B73-DB96-47BF-BE12-1B16ACBC8490}" destId="{701CE9D0-088F-499D-B190-D097E26EE96D}" srcOrd="0" destOrd="0" presId="urn:microsoft.com/office/officeart/2005/8/layout/list1"/>
    <dgm:cxn modelId="{8654D107-9F9A-4650-96AF-48BC0B929A7B}" type="presParOf" srcId="{51CD4B73-DB96-47BF-BE12-1B16ACBC8490}" destId="{0C525DB1-DE26-4F71-A650-DC01E7C07BF5}" srcOrd="1" destOrd="0" presId="urn:microsoft.com/office/officeart/2005/8/layout/list1"/>
    <dgm:cxn modelId="{B3198ADB-CB39-4BC6-874C-20337D34E618}" type="presParOf" srcId="{4226D1FC-D22D-41B9-8006-64FD00DBBF42}" destId="{434EE4AA-EB3F-486F-99D7-C744B0422CDF}" srcOrd="5" destOrd="0" presId="urn:microsoft.com/office/officeart/2005/8/layout/list1"/>
    <dgm:cxn modelId="{87237A5E-5A26-41E1-9E40-1627D21494DE}" type="presParOf" srcId="{4226D1FC-D22D-41B9-8006-64FD00DBBF42}" destId="{132810AA-651F-4D50-B4EE-BCBC1E376DC3}" srcOrd="6" destOrd="0" presId="urn:microsoft.com/office/officeart/2005/8/layout/list1"/>
    <dgm:cxn modelId="{FC803A35-A3E8-4722-881A-F6608094C75A}" type="presParOf" srcId="{4226D1FC-D22D-41B9-8006-64FD00DBBF42}" destId="{BCAB85AC-DB60-4BBB-8570-13525E0AF5E2}" srcOrd="7" destOrd="0" presId="urn:microsoft.com/office/officeart/2005/8/layout/list1"/>
    <dgm:cxn modelId="{32F7014B-4335-491A-93E6-74814CB8A381}" type="presParOf" srcId="{4226D1FC-D22D-41B9-8006-64FD00DBBF42}" destId="{41878EAE-9ACA-4DDC-9F23-00A4DBE6EC15}" srcOrd="8" destOrd="0" presId="urn:microsoft.com/office/officeart/2005/8/layout/list1"/>
    <dgm:cxn modelId="{86AB2904-7BC7-4D56-9CE7-B5534D1100F3}" type="presParOf" srcId="{41878EAE-9ACA-4DDC-9F23-00A4DBE6EC15}" destId="{8FFD775F-E642-427D-91CC-DAB5E27363CC}" srcOrd="0" destOrd="0" presId="urn:microsoft.com/office/officeart/2005/8/layout/list1"/>
    <dgm:cxn modelId="{E9607A9C-795F-4A52-8509-CC586C9839C9}" type="presParOf" srcId="{41878EAE-9ACA-4DDC-9F23-00A4DBE6EC15}" destId="{D9A48A12-3893-489F-968A-938BABD6D0A7}" srcOrd="1" destOrd="0" presId="urn:microsoft.com/office/officeart/2005/8/layout/list1"/>
    <dgm:cxn modelId="{0FEF90FF-2FFA-4187-B39C-6B5B403D3322}" type="presParOf" srcId="{4226D1FC-D22D-41B9-8006-64FD00DBBF42}" destId="{8237E4E2-4A57-40D8-8C46-B13EB4B56176}" srcOrd="9" destOrd="0" presId="urn:microsoft.com/office/officeart/2005/8/layout/list1"/>
    <dgm:cxn modelId="{890B6645-2B38-423E-9139-25E4E82A41C2}" type="presParOf" srcId="{4226D1FC-D22D-41B9-8006-64FD00DBBF42}" destId="{99587427-0B83-490F-BCB1-FDBC688908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ED0E6-04C6-4E22-BA92-9F381292C11D}">
      <dsp:nvSpPr>
        <dsp:cNvPr id="0" name=""/>
        <dsp:cNvSpPr/>
      </dsp:nvSpPr>
      <dsp:spPr>
        <a:xfrm>
          <a:off x="0" y="288033"/>
          <a:ext cx="4176464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140" tIns="333248" rIns="32414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Età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Genere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Numero di figli</a:t>
          </a:r>
        </a:p>
      </dsp:txBody>
      <dsp:txXfrm>
        <a:off x="0" y="288033"/>
        <a:ext cx="4176464" cy="1209600"/>
      </dsp:txXfrm>
    </dsp:sp>
    <dsp:sp modelId="{B2D7F71D-333C-46F8-A11D-4B7080D74D8C}">
      <dsp:nvSpPr>
        <dsp:cNvPr id="0" name=""/>
        <dsp:cNvSpPr/>
      </dsp:nvSpPr>
      <dsp:spPr>
        <a:xfrm>
          <a:off x="208823" y="82387"/>
          <a:ext cx="2923524" cy="47232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502" tIns="0" rIns="11050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Anagrafica</a:t>
          </a:r>
        </a:p>
      </dsp:txBody>
      <dsp:txXfrm>
        <a:off x="231880" y="105444"/>
        <a:ext cx="2877410" cy="426206"/>
      </dsp:txXfrm>
    </dsp:sp>
    <dsp:sp modelId="{132810AA-651F-4D50-B4EE-BCBC1E376DC3}">
      <dsp:nvSpPr>
        <dsp:cNvPr id="0" name=""/>
        <dsp:cNvSpPr/>
      </dsp:nvSpPr>
      <dsp:spPr>
        <a:xfrm>
          <a:off x="0" y="1850708"/>
          <a:ext cx="4176464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140" tIns="333248" rIns="32414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Distretto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Anni di convenzione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Numero di assistiti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Tipo di attività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Collaboratori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Ore passate in studio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Mezzi di comunicazione utilizzati</a:t>
          </a:r>
        </a:p>
      </dsp:txBody>
      <dsp:txXfrm>
        <a:off x="0" y="1850708"/>
        <a:ext cx="4176464" cy="2268000"/>
      </dsp:txXfrm>
    </dsp:sp>
    <dsp:sp modelId="{0C525DB1-DE26-4F71-A650-DC01E7C07BF5}">
      <dsp:nvSpPr>
        <dsp:cNvPr id="0" name=""/>
        <dsp:cNvSpPr/>
      </dsp:nvSpPr>
      <dsp:spPr>
        <a:xfrm>
          <a:off x="208823" y="1614547"/>
          <a:ext cx="2923524" cy="47232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502" tIns="0" rIns="11050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Organizzativa</a:t>
          </a:r>
        </a:p>
      </dsp:txBody>
      <dsp:txXfrm>
        <a:off x="231880" y="1637604"/>
        <a:ext cx="2877410" cy="426206"/>
      </dsp:txXfrm>
    </dsp:sp>
    <dsp:sp modelId="{99587427-0B83-490F-BCB1-FDBC688908B0}">
      <dsp:nvSpPr>
        <dsp:cNvPr id="0" name=""/>
        <dsp:cNvSpPr/>
      </dsp:nvSpPr>
      <dsp:spPr>
        <a:xfrm>
          <a:off x="0" y="4441268"/>
          <a:ext cx="4176464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140" tIns="333248" rIns="32414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Esaurimento emotivo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Depersonalizzazione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kern="1200" dirty="0"/>
            <a:t>Realizzazione personale</a:t>
          </a:r>
        </a:p>
      </dsp:txBody>
      <dsp:txXfrm>
        <a:off x="0" y="4441268"/>
        <a:ext cx="4176464" cy="1209600"/>
      </dsp:txXfrm>
    </dsp:sp>
    <dsp:sp modelId="{D9A48A12-3893-489F-968A-938BABD6D0A7}">
      <dsp:nvSpPr>
        <dsp:cNvPr id="0" name=""/>
        <dsp:cNvSpPr/>
      </dsp:nvSpPr>
      <dsp:spPr>
        <a:xfrm>
          <a:off x="208823" y="4205108"/>
          <a:ext cx="2923524" cy="47232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502" tIns="0" rIns="11050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 err="1"/>
            <a:t>Maslach</a:t>
          </a:r>
          <a:r>
            <a:rPr lang="it-IT" sz="1600" kern="1200" dirty="0"/>
            <a:t> </a:t>
          </a:r>
          <a:r>
            <a:rPr lang="it-IT" sz="1600" kern="1200" dirty="0" err="1"/>
            <a:t>Burnout</a:t>
          </a:r>
          <a:r>
            <a:rPr lang="it-IT" sz="1600" kern="1200" dirty="0"/>
            <a:t> </a:t>
          </a:r>
          <a:r>
            <a:rPr lang="it-IT" sz="1600" kern="1200" dirty="0" err="1"/>
            <a:t>Inventory</a:t>
          </a:r>
          <a:r>
            <a:rPr lang="it-IT" sz="1600" kern="1200" dirty="0"/>
            <a:t> Test</a:t>
          </a:r>
        </a:p>
      </dsp:txBody>
      <dsp:txXfrm>
        <a:off x="231880" y="4228165"/>
        <a:ext cx="2877410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64F11-E0BE-465E-9626-781F53F16F12}" type="datetimeFigureOut">
              <a:rPr lang="it-IT" smtClean="0"/>
              <a:t>11/03/2024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4FF56-F588-447B-80EC-F6D30525D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30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Aree di </a:t>
            </a:r>
            <a:r>
              <a:rPr lang="it-IT" dirty="0" err="1"/>
              <a:t>genova</a:t>
            </a:r>
            <a:r>
              <a:rPr lang="it-IT" dirty="0"/>
              <a:t> centro e </a:t>
            </a:r>
            <a:r>
              <a:rPr lang="it-IT" dirty="0" err="1"/>
              <a:t>valbisagno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4FF56-F588-447B-80EC-F6D30525D3B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405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Valore minimo 10,61/ massimo 83,33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4FF56-F588-447B-80EC-F6D30525D3B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0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Figli-&gt; fattore protettivo</a:t>
            </a:r>
          </a:p>
          <a:p>
            <a:r>
              <a:rPr lang="it-IT" dirty="0"/>
              <a:t>Anni e pz-&gt; fattori di rischio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4FF56-F588-447B-80EC-F6D30525D3B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570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WA,SMS,E-mail-&gt; burnout migliora quando NON usati</a:t>
            </a:r>
          </a:p>
          <a:p>
            <a:r>
              <a:rPr lang="it-IT" dirty="0"/>
              <a:t>App-&gt; burnout migliora quando usate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4FF56-F588-447B-80EC-F6D30525D3B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81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it-IT" sz="2200" b="1" dirty="0"/>
              <a:t>Comunicazione </a:t>
            </a:r>
            <a:r>
              <a:rPr lang="it-IT" sz="2200" b="1" dirty="0" err="1"/>
              <a:t>Medico-paziente</a:t>
            </a:r>
            <a:r>
              <a:rPr lang="it-IT" sz="2200" b="1" dirty="0"/>
              <a:t>: Correlazione con il </a:t>
            </a:r>
            <a:r>
              <a:rPr lang="it-IT" sz="2200" b="1" dirty="0" err="1"/>
              <a:t>burnout</a:t>
            </a:r>
            <a:endParaRPr lang="it-IT" sz="2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chemeClr val="tx1"/>
                </a:solidFill>
              </a:rPr>
              <a:t>13 Marzo 2024</a:t>
            </a:r>
          </a:p>
          <a:p>
            <a:endParaRPr lang="it-IT" sz="1800" dirty="0">
              <a:solidFill>
                <a:schemeClr val="tx1"/>
              </a:solidFill>
            </a:endParaRPr>
          </a:p>
          <a:p>
            <a:pPr algn="l"/>
            <a:r>
              <a:rPr lang="it-IT" sz="1800" dirty="0">
                <a:solidFill>
                  <a:schemeClr val="tx1"/>
                </a:solidFill>
              </a:rPr>
              <a:t>Candidato: </a:t>
            </a:r>
            <a:r>
              <a:rPr lang="it-IT" sz="1800" b="1" dirty="0">
                <a:solidFill>
                  <a:schemeClr val="tx1"/>
                </a:solidFill>
              </a:rPr>
              <a:t>Davide </a:t>
            </a:r>
            <a:r>
              <a:rPr lang="it-IT" sz="1800" b="1" dirty="0" err="1">
                <a:solidFill>
                  <a:schemeClr val="tx1"/>
                </a:solidFill>
              </a:rPr>
              <a:t>Pirrò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  <a:r>
              <a:rPr lang="it-IT" sz="1800" b="1" dirty="0" err="1">
                <a:solidFill>
                  <a:schemeClr val="tx1"/>
                </a:solidFill>
              </a:rPr>
              <a:t>Ghigliotti</a:t>
            </a:r>
            <a:endParaRPr lang="it-IT" sz="1800" b="1" dirty="0">
              <a:solidFill>
                <a:schemeClr val="tx1"/>
              </a:solidFill>
            </a:endParaRPr>
          </a:p>
          <a:p>
            <a:pPr algn="l"/>
            <a:endParaRPr lang="it-IT" sz="1800" dirty="0">
              <a:solidFill>
                <a:schemeClr val="tx1"/>
              </a:solidFill>
            </a:endParaRPr>
          </a:p>
          <a:p>
            <a:pPr algn="l"/>
            <a:r>
              <a:rPr lang="it-IT" sz="1800" dirty="0">
                <a:solidFill>
                  <a:schemeClr val="tx1"/>
                </a:solidFill>
              </a:rPr>
              <a:t>Relatori: </a:t>
            </a:r>
            <a:r>
              <a:rPr lang="it-IT" sz="1800" b="1" dirty="0">
                <a:solidFill>
                  <a:schemeClr val="tx1"/>
                </a:solidFill>
              </a:rPr>
              <a:t>Professor Andrea </a:t>
            </a:r>
            <a:r>
              <a:rPr lang="it-IT" sz="1800" b="1" dirty="0" err="1">
                <a:solidFill>
                  <a:schemeClr val="tx1"/>
                </a:solidFill>
              </a:rPr>
              <a:t>Stimamiglio</a:t>
            </a:r>
            <a:endParaRPr lang="it-IT" sz="1800" b="1" dirty="0">
              <a:solidFill>
                <a:schemeClr val="tx1"/>
              </a:solidFill>
            </a:endParaRPr>
          </a:p>
          <a:p>
            <a:pPr algn="l"/>
            <a:r>
              <a:rPr lang="it-IT" sz="1800" b="1" dirty="0">
                <a:solidFill>
                  <a:schemeClr val="tx1"/>
                </a:solidFill>
              </a:rPr>
              <a:t>                Professor Marco Grosso</a:t>
            </a:r>
            <a:endParaRPr lang="it-IT" sz="1800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188640"/>
            <a:ext cx="603568" cy="79710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979712" y="1124744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1600" dirty="0">
                <a:latin typeface="Calibri" pitchFamily="34" charset="0"/>
              </a:rPr>
              <a:t>Università degli studi di Genova</a:t>
            </a:r>
            <a:br>
              <a:rPr lang="it-IT" altLang="it-IT" sz="1600" dirty="0">
                <a:latin typeface="Calibri" pitchFamily="34" charset="0"/>
              </a:rPr>
            </a:br>
            <a:br>
              <a:rPr lang="it-IT" altLang="it-IT" sz="1600" dirty="0">
                <a:latin typeface="Calibri" pitchFamily="34" charset="0"/>
              </a:rPr>
            </a:br>
            <a:r>
              <a:rPr lang="it-IT" altLang="it-IT" sz="1600" dirty="0">
                <a:latin typeface="Calibri" pitchFamily="34" charset="0"/>
              </a:rPr>
              <a:t>Scuola di Scienze Mediche e Farmaceutiche</a:t>
            </a:r>
            <a:br>
              <a:rPr lang="it-IT" altLang="it-IT" sz="1600" dirty="0">
                <a:latin typeface="Calibri" pitchFamily="34" charset="0"/>
              </a:rPr>
            </a:br>
            <a:br>
              <a:rPr lang="it-IT" altLang="it-IT" sz="1600" dirty="0">
                <a:latin typeface="Calibri" pitchFamily="34" charset="0"/>
              </a:rPr>
            </a:br>
            <a:r>
              <a:rPr lang="it-IT" altLang="it-IT" sz="1600" dirty="0">
                <a:latin typeface="Calibri" pitchFamily="34" charset="0"/>
              </a:rPr>
              <a:t>Corso di Laurea in Medicina e Chirurgia</a:t>
            </a:r>
            <a:endParaRPr lang="it-IT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3832" y="129365"/>
            <a:ext cx="7772400" cy="1470025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Conclusioni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368888"/>
            <a:ext cx="6400800" cy="690215"/>
          </a:xfrm>
        </p:spPr>
        <p:txBody>
          <a:bodyPr>
            <a:normAutofit fontScale="62500" lnSpcReduction="20000"/>
          </a:bodyPr>
          <a:lstStyle/>
          <a:p>
            <a:r>
              <a:rPr lang="it-IT" sz="3800" dirty="0">
                <a:solidFill>
                  <a:schemeClr val="tx1"/>
                </a:solidFill>
              </a:rPr>
              <a:t>Esiste una correlazione tra eccessivo contatto telematico e burnout? 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1809E55-5EF6-9366-29E3-2504206B3A29}"/>
              </a:ext>
            </a:extLst>
          </p:cNvPr>
          <p:cNvSpPr txBox="1"/>
          <p:nvPr/>
        </p:nvSpPr>
        <p:spPr>
          <a:xfrm>
            <a:off x="751620" y="5406315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 una fonte importante di stress che, se protratta, può contribuire all’insorgenza della Sindrome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AEDEEAA-F142-94EA-B3F0-C924316F9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10401"/>
              </p:ext>
            </p:extLst>
          </p:nvPr>
        </p:nvGraphicFramePr>
        <p:xfrm>
          <a:off x="1524000" y="2412551"/>
          <a:ext cx="6096000" cy="237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5164703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43620407"/>
                    </a:ext>
                  </a:extLst>
                </a:gridCol>
              </a:tblGrid>
              <a:tr h="4741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Mezzo di comunicazione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p-</a:t>
                      </a:r>
                      <a:r>
                        <a:rPr lang="it-IT" dirty="0" err="1"/>
                        <a:t>value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987045"/>
                  </a:ext>
                </a:extLst>
              </a:tr>
              <a:tr h="4741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WhatsApp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288008"/>
                  </a:ext>
                </a:extLst>
              </a:tr>
              <a:tr h="4741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82350"/>
                  </a:ext>
                </a:extLst>
              </a:tr>
              <a:tr h="4741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90910"/>
                  </a:ext>
                </a:extLst>
              </a:tr>
              <a:tr h="4741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App di Telemedicina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9799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Limiti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F3EE982C-6763-E344-93F0-7FE5E4E2F474}"/>
              </a:ext>
            </a:extLst>
          </p:cNvPr>
          <p:cNvSpPr/>
          <p:nvPr/>
        </p:nvSpPr>
        <p:spPr>
          <a:xfrm>
            <a:off x="483466" y="2564904"/>
            <a:ext cx="1928293" cy="17526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FFFFFF"/>
                </a:solidFill>
                <a:latin typeface="+mj-lt"/>
              </a:rPr>
              <a:t>Dimensioni ridotte del campione</a:t>
            </a:r>
            <a:endParaRPr kumimoji="0" lang="it-IT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F3EE982C-6763-E344-93F0-7FE5E4E2F474}"/>
              </a:ext>
            </a:extLst>
          </p:cNvPr>
          <p:cNvSpPr/>
          <p:nvPr/>
        </p:nvSpPr>
        <p:spPr>
          <a:xfrm>
            <a:off x="6326964" y="2564904"/>
            <a:ext cx="1928293" cy="18826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FFFFFF"/>
                </a:solidFill>
                <a:latin typeface="+mj-lt"/>
              </a:rPr>
              <a:t>MMG soci </a:t>
            </a:r>
            <a:r>
              <a:rPr lang="it-IT" dirty="0" err="1">
                <a:solidFill>
                  <a:srgbClr val="FFFFFF"/>
                </a:solidFill>
                <a:latin typeface="+mj-lt"/>
              </a:rPr>
              <a:t>Medicoop</a:t>
            </a:r>
            <a:r>
              <a:rPr lang="it-IT" dirty="0">
                <a:solidFill>
                  <a:srgbClr val="FFFFFF"/>
                </a:solidFill>
                <a:latin typeface="+mj-lt"/>
              </a:rPr>
              <a:t> Liguria</a:t>
            </a:r>
            <a:endParaRPr kumimoji="0" lang="it-IT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F3EE982C-6763-E344-93F0-7FE5E4E2F474}"/>
              </a:ext>
            </a:extLst>
          </p:cNvPr>
          <p:cNvSpPr/>
          <p:nvPr/>
        </p:nvSpPr>
        <p:spPr>
          <a:xfrm>
            <a:off x="3405215" y="2554478"/>
            <a:ext cx="1928293" cy="18826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FFFFFF"/>
                </a:solidFill>
              </a:rPr>
              <a:t>Questionario limitato</a:t>
            </a:r>
            <a:endParaRPr kumimoji="0" lang="it-IT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8C188-C8D2-A269-67B7-20063276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Considerazioni finali</a:t>
            </a:r>
            <a:endParaRPr lang="it-IT" dirty="0"/>
          </a:p>
        </p:txBody>
      </p:sp>
      <p:sp>
        <p:nvSpPr>
          <p:cNvPr id="3" name="Google Shape;646;p42">
            <a:extLst>
              <a:ext uri="{FF2B5EF4-FFF2-40B4-BE49-F238E27FC236}">
                <a16:creationId xmlns:a16="http://schemas.microsoft.com/office/drawing/2014/main" id="{D65A0B29-1C85-860C-45A7-C88DD0DEDA56}"/>
              </a:ext>
            </a:extLst>
          </p:cNvPr>
          <p:cNvSpPr/>
          <p:nvPr/>
        </p:nvSpPr>
        <p:spPr>
          <a:xfrm>
            <a:off x="418863" y="2975337"/>
            <a:ext cx="2160240" cy="1944216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Google Shape;646;p42">
            <a:extLst>
              <a:ext uri="{FF2B5EF4-FFF2-40B4-BE49-F238E27FC236}">
                <a16:creationId xmlns:a16="http://schemas.microsoft.com/office/drawing/2014/main" id="{29AD5470-1355-53A8-8794-446C779EF536}"/>
              </a:ext>
            </a:extLst>
          </p:cNvPr>
          <p:cNvSpPr/>
          <p:nvPr/>
        </p:nvSpPr>
        <p:spPr>
          <a:xfrm>
            <a:off x="3342692" y="2975337"/>
            <a:ext cx="2160240" cy="1944216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Google Shape;646;p42">
            <a:extLst>
              <a:ext uri="{FF2B5EF4-FFF2-40B4-BE49-F238E27FC236}">
                <a16:creationId xmlns:a16="http://schemas.microsoft.com/office/drawing/2014/main" id="{72C9A19F-117B-00AE-70B9-AEEA694117D8}"/>
              </a:ext>
            </a:extLst>
          </p:cNvPr>
          <p:cNvSpPr/>
          <p:nvPr/>
        </p:nvSpPr>
        <p:spPr>
          <a:xfrm>
            <a:off x="6210173" y="2975337"/>
            <a:ext cx="2160240" cy="1944216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Google Shape;548;p40">
            <a:extLst>
              <a:ext uri="{FF2B5EF4-FFF2-40B4-BE49-F238E27FC236}">
                <a16:creationId xmlns:a16="http://schemas.microsoft.com/office/drawing/2014/main" id="{4B3946F5-98B6-B029-FAC4-7A25EC90BDE7}"/>
              </a:ext>
            </a:extLst>
          </p:cNvPr>
          <p:cNvSpPr txBox="1">
            <a:spLocks/>
          </p:cNvSpPr>
          <p:nvPr/>
        </p:nvSpPr>
        <p:spPr>
          <a:xfrm>
            <a:off x="418863" y="2584278"/>
            <a:ext cx="2160240" cy="3927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estrial"/>
                <a:ea typeface="Questrial"/>
                <a:cs typeface="Questrial"/>
                <a:sym typeface="Questrial"/>
              </a:rPr>
              <a:t>Formativa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" name="Google Shape;548;p40">
            <a:extLst>
              <a:ext uri="{FF2B5EF4-FFF2-40B4-BE49-F238E27FC236}">
                <a16:creationId xmlns:a16="http://schemas.microsoft.com/office/drawing/2014/main" id="{4ABF92DE-DBD3-1E39-CBDC-688F6134CA8B}"/>
              </a:ext>
            </a:extLst>
          </p:cNvPr>
          <p:cNvSpPr txBox="1">
            <a:spLocks/>
          </p:cNvSpPr>
          <p:nvPr/>
        </p:nvSpPr>
        <p:spPr>
          <a:xfrm>
            <a:off x="3342692" y="2576941"/>
            <a:ext cx="2160240" cy="3927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estrial"/>
                <a:ea typeface="Questrial"/>
                <a:cs typeface="Questrial"/>
                <a:sym typeface="Questrial"/>
              </a:rPr>
              <a:t>Individuale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" name="Google Shape;548;p40">
            <a:extLst>
              <a:ext uri="{FF2B5EF4-FFF2-40B4-BE49-F238E27FC236}">
                <a16:creationId xmlns:a16="http://schemas.microsoft.com/office/drawing/2014/main" id="{68AF9471-69B8-B4C0-2EBD-BDFB22C33208}"/>
              </a:ext>
            </a:extLst>
          </p:cNvPr>
          <p:cNvSpPr txBox="1">
            <a:spLocks/>
          </p:cNvSpPr>
          <p:nvPr/>
        </p:nvSpPr>
        <p:spPr>
          <a:xfrm>
            <a:off x="6210173" y="2585144"/>
            <a:ext cx="2160240" cy="3927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estrial"/>
                <a:ea typeface="Questrial"/>
                <a:cs typeface="Questrial"/>
                <a:sym typeface="Questrial"/>
              </a:rPr>
              <a:t>Organizzativa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5E700F2-ECA0-80D8-84D8-9D8B6D875DE9}"/>
              </a:ext>
            </a:extLst>
          </p:cNvPr>
          <p:cNvSpPr txBox="1"/>
          <p:nvPr/>
        </p:nvSpPr>
        <p:spPr>
          <a:xfrm>
            <a:off x="438295" y="2969699"/>
            <a:ext cx="2160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Consapevolezza della Sindrome, dei rischi e fattori predisponenti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E82273C-B3A4-B6E7-73B6-742EED66702E}"/>
              </a:ext>
            </a:extLst>
          </p:cNvPr>
          <p:cNvSpPr txBox="1"/>
          <p:nvPr/>
        </p:nvSpPr>
        <p:spPr>
          <a:xfrm>
            <a:off x="3324234" y="2973375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Autoanalisi</a:t>
            </a:r>
          </a:p>
          <a:p>
            <a:endParaRPr lang="it-IT" dirty="0"/>
          </a:p>
          <a:p>
            <a:r>
              <a:rPr lang="it-IT" dirty="0"/>
              <a:t>Gestione dello stress</a:t>
            </a:r>
          </a:p>
          <a:p>
            <a:endParaRPr lang="it-IT" dirty="0"/>
          </a:p>
          <a:p>
            <a:r>
              <a:rPr lang="it-IT" i="1" dirty="0"/>
              <a:t>Coping</a:t>
            </a:r>
            <a:r>
              <a:rPr lang="it-IT" dirty="0"/>
              <a:t> diretto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1203C47-B14F-CFE0-870B-FA9AE39C9E23}"/>
              </a:ext>
            </a:extLst>
          </p:cNvPr>
          <p:cNvSpPr txBox="1"/>
          <p:nvPr/>
        </p:nvSpPr>
        <p:spPr>
          <a:xfrm>
            <a:off x="6228631" y="2973375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Ridurre sovraccarico</a:t>
            </a:r>
          </a:p>
          <a:p>
            <a:endParaRPr lang="it-IT" dirty="0"/>
          </a:p>
          <a:p>
            <a:r>
              <a:rPr lang="it-IT" dirty="0"/>
              <a:t>Servizi di </a:t>
            </a:r>
            <a:r>
              <a:rPr lang="it-IT" i="1" dirty="0"/>
              <a:t>counseling</a:t>
            </a:r>
          </a:p>
          <a:p>
            <a:endParaRPr lang="it-IT" i="1" dirty="0"/>
          </a:p>
          <a:p>
            <a:r>
              <a:rPr lang="it-IT" dirty="0"/>
              <a:t>Filtrare i contatti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E3ACF0E-77D2-D52B-3B36-2B6443428F9F}"/>
              </a:ext>
            </a:extLst>
          </p:cNvPr>
          <p:cNvSpPr txBox="1"/>
          <p:nvPr/>
        </p:nvSpPr>
        <p:spPr>
          <a:xfrm>
            <a:off x="2322441" y="1217583"/>
            <a:ext cx="4499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Come migliorare la gestione del burnout?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17B6CE7-5F95-9D50-1F46-16D4F077CB62}"/>
              </a:ext>
            </a:extLst>
          </p:cNvPr>
          <p:cNvSpPr txBox="1"/>
          <p:nvPr/>
        </p:nvSpPr>
        <p:spPr>
          <a:xfrm>
            <a:off x="909085" y="1946528"/>
            <a:ext cx="2356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Prevenzione: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5A15622-EB32-55CD-3351-03157770092A}"/>
              </a:ext>
            </a:extLst>
          </p:cNvPr>
          <p:cNvSpPr txBox="1"/>
          <p:nvPr/>
        </p:nvSpPr>
        <p:spPr>
          <a:xfrm>
            <a:off x="909085" y="5170191"/>
            <a:ext cx="64641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Cura 	Gruppi di sostegno psicologico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Tempo	Graduale adattamento</a:t>
            </a:r>
          </a:p>
        </p:txBody>
      </p:sp>
      <p:sp>
        <p:nvSpPr>
          <p:cNvPr id="17" name="Google Shape;1236;p55">
            <a:extLst>
              <a:ext uri="{FF2B5EF4-FFF2-40B4-BE49-F238E27FC236}">
                <a16:creationId xmlns:a16="http://schemas.microsoft.com/office/drawing/2014/main" id="{AA227902-2D4D-D331-86B8-A09355B77104}"/>
              </a:ext>
            </a:extLst>
          </p:cNvPr>
          <p:cNvSpPr/>
          <p:nvPr/>
        </p:nvSpPr>
        <p:spPr>
          <a:xfrm>
            <a:off x="2363903" y="5251662"/>
            <a:ext cx="377350" cy="366867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236;p55">
            <a:extLst>
              <a:ext uri="{FF2B5EF4-FFF2-40B4-BE49-F238E27FC236}">
                <a16:creationId xmlns:a16="http://schemas.microsoft.com/office/drawing/2014/main" id="{B892D99D-A583-36C4-C806-902D267928B4}"/>
              </a:ext>
            </a:extLst>
          </p:cNvPr>
          <p:cNvSpPr/>
          <p:nvPr/>
        </p:nvSpPr>
        <p:spPr>
          <a:xfrm>
            <a:off x="2363903" y="6130132"/>
            <a:ext cx="377350" cy="366867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592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885" y="4509120"/>
            <a:ext cx="4176465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Grazie</a:t>
            </a:r>
            <a:r>
              <a:rPr lang="en-US" sz="35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dell’attenzione</a:t>
            </a:r>
            <a:endParaRPr lang="en-US" sz="35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schizzo, bianco e nero, disegno, cartone animato&#10;&#10;Descrizione generata automaticamente">
            <a:extLst>
              <a:ext uri="{FF2B5EF4-FFF2-40B4-BE49-F238E27FC236}">
                <a16:creationId xmlns:a16="http://schemas.microsoft.com/office/drawing/2014/main" id="{223301A6-A743-0B80-DC68-37E911A94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2" y="3081795"/>
            <a:ext cx="3106320" cy="160881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La Sindrome di </a:t>
            </a:r>
            <a:r>
              <a:rPr lang="it-IT" dirty="0" err="1">
                <a:solidFill>
                  <a:schemeClr val="accent1"/>
                </a:solidFill>
              </a:rPr>
              <a:t>Burnout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4536504"/>
          </a:xfrm>
        </p:spPr>
        <p:txBody>
          <a:bodyPr>
            <a:normAutofit/>
          </a:bodyPr>
          <a:lstStyle/>
          <a:p>
            <a:pPr algn="l"/>
            <a:r>
              <a:rPr lang="it-IT" sz="2800" dirty="0">
                <a:solidFill>
                  <a:schemeClr val="tx1"/>
                </a:solidFill>
              </a:rPr>
              <a:t>Traducibile come “esaurito” o “fuso”</a:t>
            </a:r>
          </a:p>
          <a:p>
            <a:pPr algn="l"/>
            <a:endParaRPr lang="it-IT" sz="2800" dirty="0">
              <a:solidFill>
                <a:schemeClr val="tx1"/>
              </a:solidFill>
            </a:endParaRPr>
          </a:p>
          <a:p>
            <a:pPr algn="l"/>
            <a:r>
              <a:rPr lang="it-IT" sz="2800" dirty="0">
                <a:solidFill>
                  <a:schemeClr val="tx1"/>
                </a:solidFill>
              </a:rPr>
              <a:t>Origine multifattoriale</a:t>
            </a:r>
          </a:p>
          <a:p>
            <a:pPr algn="l"/>
            <a:endParaRPr lang="it-IT" sz="2800" dirty="0">
              <a:solidFill>
                <a:schemeClr val="tx1"/>
              </a:solidFill>
            </a:endParaRPr>
          </a:p>
          <a:p>
            <a:pPr algn="l"/>
            <a:r>
              <a:rPr lang="it-IT" sz="2800" dirty="0">
                <a:solidFill>
                  <a:schemeClr val="tx1"/>
                </a:solidFill>
              </a:rPr>
              <a:t>Caratterizzata da: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tx1"/>
                </a:solidFill>
              </a:rPr>
              <a:t>	Esaurimento emotivo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tx1"/>
                </a:solidFill>
              </a:rPr>
              <a:t>	Depersonalizzazione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tx1"/>
                </a:solidFill>
              </a:rPr>
              <a:t>	Riduzione delle capacità personali</a:t>
            </a:r>
          </a:p>
        </p:txBody>
      </p:sp>
      <p:grpSp>
        <p:nvGrpSpPr>
          <p:cNvPr id="7" name="Google Shape;16451;p70">
            <a:extLst>
              <a:ext uri="{FF2B5EF4-FFF2-40B4-BE49-F238E27FC236}">
                <a16:creationId xmlns:a16="http://schemas.microsoft.com/office/drawing/2014/main" id="{56FD5C05-18FA-5FD8-9177-0F6936DCE507}"/>
              </a:ext>
            </a:extLst>
          </p:cNvPr>
          <p:cNvGrpSpPr/>
          <p:nvPr/>
        </p:nvGrpSpPr>
        <p:grpSpPr>
          <a:xfrm>
            <a:off x="845345" y="1916832"/>
            <a:ext cx="373538" cy="372305"/>
            <a:chOff x="4201394" y="1981809"/>
            <a:chExt cx="373538" cy="372305"/>
          </a:xfrm>
        </p:grpSpPr>
        <p:sp>
          <p:nvSpPr>
            <p:cNvPr id="8" name="Google Shape;16452;p70">
              <a:extLst>
                <a:ext uri="{FF2B5EF4-FFF2-40B4-BE49-F238E27FC236}">
                  <a16:creationId xmlns:a16="http://schemas.microsoft.com/office/drawing/2014/main" id="{592DB496-B42F-32B8-9501-A82DD3B14E83}"/>
                </a:ext>
              </a:extLst>
            </p:cNvPr>
            <p:cNvSpPr/>
            <p:nvPr/>
          </p:nvSpPr>
          <p:spPr>
            <a:xfrm>
              <a:off x="4308876" y="2188619"/>
              <a:ext cx="59429" cy="59823"/>
            </a:xfrm>
            <a:custGeom>
              <a:avLst/>
              <a:gdLst/>
              <a:ahLst/>
              <a:cxnLst/>
              <a:rect l="l" t="t" r="r" b="b"/>
              <a:pathLst>
                <a:path w="2267" h="2282" extrusionOk="0">
                  <a:moveTo>
                    <a:pt x="1400" y="0"/>
                  </a:moveTo>
                  <a:lnTo>
                    <a:pt x="0" y="1415"/>
                  </a:lnTo>
                  <a:cubicBezTo>
                    <a:pt x="101" y="1429"/>
                    <a:pt x="202" y="1473"/>
                    <a:pt x="275" y="1545"/>
                  </a:cubicBezTo>
                  <a:lnTo>
                    <a:pt x="722" y="1992"/>
                  </a:lnTo>
                  <a:cubicBezTo>
                    <a:pt x="794" y="2079"/>
                    <a:pt x="852" y="2166"/>
                    <a:pt x="866" y="2281"/>
                  </a:cubicBezTo>
                  <a:lnTo>
                    <a:pt x="2267" y="881"/>
                  </a:lnTo>
                  <a:cubicBezTo>
                    <a:pt x="1935" y="636"/>
                    <a:pt x="1646" y="332"/>
                    <a:pt x="1400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Google Shape;16453;p70">
              <a:extLst>
                <a:ext uri="{FF2B5EF4-FFF2-40B4-BE49-F238E27FC236}">
                  <a16:creationId xmlns:a16="http://schemas.microsoft.com/office/drawing/2014/main" id="{0D026376-A721-269A-7B20-EDAF3010142B}"/>
                </a:ext>
              </a:extLst>
            </p:cNvPr>
            <p:cNvSpPr/>
            <p:nvPr/>
          </p:nvSpPr>
          <p:spPr>
            <a:xfrm>
              <a:off x="4309243" y="2188619"/>
              <a:ext cx="48078" cy="59823"/>
            </a:xfrm>
            <a:custGeom>
              <a:avLst/>
              <a:gdLst/>
              <a:ahLst/>
              <a:cxnLst/>
              <a:rect l="l" t="t" r="r" b="b"/>
              <a:pathLst>
                <a:path w="1834" h="2282" extrusionOk="0">
                  <a:moveTo>
                    <a:pt x="1401" y="0"/>
                  </a:moveTo>
                  <a:lnTo>
                    <a:pt x="1" y="1415"/>
                  </a:lnTo>
                  <a:cubicBezTo>
                    <a:pt x="102" y="1429"/>
                    <a:pt x="203" y="1473"/>
                    <a:pt x="275" y="1545"/>
                  </a:cubicBezTo>
                  <a:lnTo>
                    <a:pt x="722" y="1992"/>
                  </a:lnTo>
                  <a:cubicBezTo>
                    <a:pt x="795" y="2079"/>
                    <a:pt x="852" y="2166"/>
                    <a:pt x="867" y="2281"/>
                  </a:cubicBezTo>
                  <a:lnTo>
                    <a:pt x="1386" y="1747"/>
                  </a:lnTo>
                  <a:lnTo>
                    <a:pt x="1199" y="1545"/>
                  </a:lnTo>
                  <a:lnTo>
                    <a:pt x="1184" y="1545"/>
                  </a:lnTo>
                  <a:cubicBezTo>
                    <a:pt x="1069" y="1429"/>
                    <a:pt x="1069" y="1256"/>
                    <a:pt x="1184" y="1141"/>
                  </a:cubicBezTo>
                  <a:lnTo>
                    <a:pt x="1834" y="491"/>
                  </a:lnTo>
                  <a:cubicBezTo>
                    <a:pt x="1675" y="347"/>
                    <a:pt x="1531" y="174"/>
                    <a:pt x="1401" y="0"/>
                  </a:cubicBezTo>
                  <a:close/>
                </a:path>
              </a:pathLst>
            </a:custGeom>
            <a:solidFill>
              <a:srgbClr val="C4CFD9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16454;p70">
              <a:extLst>
                <a:ext uri="{FF2B5EF4-FFF2-40B4-BE49-F238E27FC236}">
                  <a16:creationId xmlns:a16="http://schemas.microsoft.com/office/drawing/2014/main" id="{F11DE163-ED54-415B-8EA3-E7A0B7EEDFA9}"/>
                </a:ext>
              </a:extLst>
            </p:cNvPr>
            <p:cNvSpPr/>
            <p:nvPr/>
          </p:nvSpPr>
          <p:spPr>
            <a:xfrm>
              <a:off x="4303580" y="1981809"/>
              <a:ext cx="271351" cy="259030"/>
            </a:xfrm>
            <a:custGeom>
              <a:avLst/>
              <a:gdLst/>
              <a:ahLst/>
              <a:cxnLst/>
              <a:rect l="l" t="t" r="r" b="b"/>
              <a:pathLst>
                <a:path w="10351" h="9881" extrusionOk="0">
                  <a:moveTo>
                    <a:pt x="5378" y="1"/>
                  </a:moveTo>
                  <a:cubicBezTo>
                    <a:pt x="4169" y="1"/>
                    <a:pt x="2937" y="449"/>
                    <a:pt x="1934" y="1451"/>
                  </a:cubicBezTo>
                  <a:cubicBezTo>
                    <a:pt x="0" y="3386"/>
                    <a:pt x="0" y="6504"/>
                    <a:pt x="1934" y="8438"/>
                  </a:cubicBezTo>
                  <a:cubicBezTo>
                    <a:pt x="2873" y="9376"/>
                    <a:pt x="4136" y="9880"/>
                    <a:pt x="5423" y="9880"/>
                  </a:cubicBezTo>
                  <a:cubicBezTo>
                    <a:pt x="6056" y="9880"/>
                    <a:pt x="6695" y="9758"/>
                    <a:pt x="7304" y="9506"/>
                  </a:cubicBezTo>
                  <a:cubicBezTo>
                    <a:pt x="9152" y="8741"/>
                    <a:pt x="10350" y="6937"/>
                    <a:pt x="10350" y="4945"/>
                  </a:cubicBezTo>
                  <a:cubicBezTo>
                    <a:pt x="10350" y="1973"/>
                    <a:pt x="7915" y="1"/>
                    <a:pt x="5378" y="1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16455;p70">
              <a:extLst>
                <a:ext uri="{FF2B5EF4-FFF2-40B4-BE49-F238E27FC236}">
                  <a16:creationId xmlns:a16="http://schemas.microsoft.com/office/drawing/2014/main" id="{9E4C4D2E-B894-3716-7EED-9AE096F0484E}"/>
                </a:ext>
              </a:extLst>
            </p:cNvPr>
            <p:cNvSpPr/>
            <p:nvPr/>
          </p:nvSpPr>
          <p:spPr>
            <a:xfrm>
              <a:off x="4298652" y="1982281"/>
              <a:ext cx="158208" cy="258296"/>
            </a:xfrm>
            <a:custGeom>
              <a:avLst/>
              <a:gdLst/>
              <a:ahLst/>
              <a:cxnLst/>
              <a:rect l="l" t="t" r="r" b="b"/>
              <a:pathLst>
                <a:path w="6035" h="9853" extrusionOk="0">
                  <a:moveTo>
                    <a:pt x="5607" y="0"/>
                  </a:moveTo>
                  <a:cubicBezTo>
                    <a:pt x="2908" y="0"/>
                    <a:pt x="679" y="2183"/>
                    <a:pt x="679" y="4927"/>
                  </a:cubicBezTo>
                  <a:cubicBezTo>
                    <a:pt x="679" y="7670"/>
                    <a:pt x="2908" y="9853"/>
                    <a:pt x="5607" y="9853"/>
                  </a:cubicBezTo>
                  <a:cubicBezTo>
                    <a:pt x="5748" y="9853"/>
                    <a:pt x="5891" y="9847"/>
                    <a:pt x="6035" y="9835"/>
                  </a:cubicBezTo>
                  <a:cubicBezTo>
                    <a:pt x="4865" y="9748"/>
                    <a:pt x="3783" y="9243"/>
                    <a:pt x="2960" y="8420"/>
                  </a:cubicBezTo>
                  <a:cubicBezTo>
                    <a:pt x="0" y="5446"/>
                    <a:pt x="1848" y="365"/>
                    <a:pt x="6035" y="19"/>
                  </a:cubicBezTo>
                  <a:cubicBezTo>
                    <a:pt x="5891" y="6"/>
                    <a:pt x="5748" y="0"/>
                    <a:pt x="5607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16456;p70">
              <a:extLst>
                <a:ext uri="{FF2B5EF4-FFF2-40B4-BE49-F238E27FC236}">
                  <a16:creationId xmlns:a16="http://schemas.microsoft.com/office/drawing/2014/main" id="{EF3BCB55-4D93-DD01-52DA-BE16D95FD151}"/>
                </a:ext>
              </a:extLst>
            </p:cNvPr>
            <p:cNvSpPr/>
            <p:nvPr/>
          </p:nvSpPr>
          <p:spPr>
            <a:xfrm>
              <a:off x="4341041" y="2006504"/>
              <a:ext cx="219498" cy="209746"/>
            </a:xfrm>
            <a:custGeom>
              <a:avLst/>
              <a:gdLst/>
              <a:ahLst/>
              <a:cxnLst/>
              <a:rect l="l" t="t" r="r" b="b"/>
              <a:pathLst>
                <a:path w="8373" h="8001" extrusionOk="0">
                  <a:moveTo>
                    <a:pt x="4028" y="0"/>
                  </a:moveTo>
                  <a:cubicBezTo>
                    <a:pt x="1974" y="0"/>
                    <a:pt x="0" y="1597"/>
                    <a:pt x="0" y="4003"/>
                  </a:cubicBezTo>
                  <a:cubicBezTo>
                    <a:pt x="0" y="6404"/>
                    <a:pt x="1968" y="8001"/>
                    <a:pt x="4019" y="8001"/>
                  </a:cubicBezTo>
                  <a:cubicBezTo>
                    <a:pt x="5000" y="8001"/>
                    <a:pt x="6001" y="7635"/>
                    <a:pt x="6814" y="6817"/>
                  </a:cubicBezTo>
                  <a:cubicBezTo>
                    <a:pt x="8373" y="5258"/>
                    <a:pt x="8373" y="2732"/>
                    <a:pt x="6814" y="1173"/>
                  </a:cubicBezTo>
                  <a:cubicBezTo>
                    <a:pt x="6003" y="363"/>
                    <a:pt x="5006" y="0"/>
                    <a:pt x="4028" y="0"/>
                  </a:cubicBezTo>
                  <a:close/>
                </a:path>
              </a:pathLst>
            </a:custGeom>
            <a:solidFill>
              <a:srgbClr val="D7DFE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16457;p70">
              <a:extLst>
                <a:ext uri="{FF2B5EF4-FFF2-40B4-BE49-F238E27FC236}">
                  <a16:creationId xmlns:a16="http://schemas.microsoft.com/office/drawing/2014/main" id="{C711604A-2085-1B13-0D60-5E97428D4F1F}"/>
                </a:ext>
              </a:extLst>
            </p:cNvPr>
            <p:cNvSpPr/>
            <p:nvPr/>
          </p:nvSpPr>
          <p:spPr>
            <a:xfrm>
              <a:off x="4331945" y="2006845"/>
              <a:ext cx="124914" cy="209169"/>
            </a:xfrm>
            <a:custGeom>
              <a:avLst/>
              <a:gdLst/>
              <a:ahLst/>
              <a:cxnLst/>
              <a:rect l="l" t="t" r="r" b="b"/>
              <a:pathLst>
                <a:path w="4765" h="7979" extrusionOk="0">
                  <a:moveTo>
                    <a:pt x="4367" y="0"/>
                  </a:moveTo>
                  <a:cubicBezTo>
                    <a:pt x="2187" y="0"/>
                    <a:pt x="376" y="1770"/>
                    <a:pt x="376" y="3990"/>
                  </a:cubicBezTo>
                  <a:cubicBezTo>
                    <a:pt x="376" y="6222"/>
                    <a:pt x="2186" y="7979"/>
                    <a:pt x="4364" y="7979"/>
                  </a:cubicBezTo>
                  <a:cubicBezTo>
                    <a:pt x="4497" y="7979"/>
                    <a:pt x="4630" y="7972"/>
                    <a:pt x="4765" y="7959"/>
                  </a:cubicBezTo>
                  <a:cubicBezTo>
                    <a:pt x="3855" y="7858"/>
                    <a:pt x="3018" y="7454"/>
                    <a:pt x="2368" y="6804"/>
                  </a:cubicBezTo>
                  <a:cubicBezTo>
                    <a:pt x="1" y="4437"/>
                    <a:pt x="1430" y="381"/>
                    <a:pt x="4765" y="20"/>
                  </a:cubicBezTo>
                  <a:cubicBezTo>
                    <a:pt x="4631" y="7"/>
                    <a:pt x="4498" y="0"/>
                    <a:pt x="4367" y="0"/>
                  </a:cubicBezTo>
                  <a:close/>
                </a:path>
              </a:pathLst>
            </a:custGeom>
            <a:solidFill>
              <a:srgbClr val="97ACBC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6458;p70">
              <a:extLst>
                <a:ext uri="{FF2B5EF4-FFF2-40B4-BE49-F238E27FC236}">
                  <a16:creationId xmlns:a16="http://schemas.microsoft.com/office/drawing/2014/main" id="{DB3D37EA-E759-94E1-8FE6-20111BD599DB}"/>
                </a:ext>
              </a:extLst>
            </p:cNvPr>
            <p:cNvSpPr/>
            <p:nvPr/>
          </p:nvSpPr>
          <p:spPr>
            <a:xfrm>
              <a:off x="4417091" y="2048212"/>
              <a:ext cx="57175" cy="57175"/>
            </a:xfrm>
            <a:custGeom>
              <a:avLst/>
              <a:gdLst/>
              <a:ahLst/>
              <a:cxnLst/>
              <a:rect l="l" t="t" r="r" b="b"/>
              <a:pathLst>
                <a:path w="2181" h="2181" extrusionOk="0">
                  <a:moveTo>
                    <a:pt x="1083" y="1"/>
                  </a:moveTo>
                  <a:cubicBezTo>
                    <a:pt x="492" y="1"/>
                    <a:pt x="1" y="492"/>
                    <a:pt x="1" y="1084"/>
                  </a:cubicBezTo>
                  <a:cubicBezTo>
                    <a:pt x="1" y="1690"/>
                    <a:pt x="492" y="2181"/>
                    <a:pt x="1083" y="2181"/>
                  </a:cubicBezTo>
                  <a:cubicBezTo>
                    <a:pt x="1690" y="2181"/>
                    <a:pt x="2181" y="1690"/>
                    <a:pt x="2181" y="1084"/>
                  </a:cubicBezTo>
                  <a:cubicBezTo>
                    <a:pt x="2181" y="492"/>
                    <a:pt x="1690" y="1"/>
                    <a:pt x="1083" y="1"/>
                  </a:cubicBezTo>
                  <a:close/>
                </a:path>
              </a:pathLst>
            </a:custGeom>
            <a:solidFill>
              <a:srgbClr val="EEF2F4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6459;p70">
              <a:extLst>
                <a:ext uri="{FF2B5EF4-FFF2-40B4-BE49-F238E27FC236}">
                  <a16:creationId xmlns:a16="http://schemas.microsoft.com/office/drawing/2014/main" id="{8B0398C4-F328-8243-4371-052EEED0D9F1}"/>
                </a:ext>
              </a:extLst>
            </p:cNvPr>
            <p:cNvSpPr/>
            <p:nvPr/>
          </p:nvSpPr>
          <p:spPr>
            <a:xfrm>
              <a:off x="4417851" y="2048369"/>
              <a:ext cx="39008" cy="56834"/>
            </a:xfrm>
            <a:custGeom>
              <a:avLst/>
              <a:gdLst/>
              <a:ahLst/>
              <a:cxnLst/>
              <a:rect l="l" t="t" r="r" b="b"/>
              <a:pathLst>
                <a:path w="1488" h="2168" extrusionOk="0">
                  <a:moveTo>
                    <a:pt x="1080" y="1"/>
                  </a:moveTo>
                  <a:cubicBezTo>
                    <a:pt x="510" y="1"/>
                    <a:pt x="1" y="459"/>
                    <a:pt x="1" y="1078"/>
                  </a:cubicBezTo>
                  <a:cubicBezTo>
                    <a:pt x="1" y="1699"/>
                    <a:pt x="514" y="2167"/>
                    <a:pt x="1086" y="2167"/>
                  </a:cubicBezTo>
                  <a:cubicBezTo>
                    <a:pt x="1219" y="2167"/>
                    <a:pt x="1354" y="2142"/>
                    <a:pt x="1488" y="2088"/>
                  </a:cubicBezTo>
                  <a:cubicBezTo>
                    <a:pt x="1083" y="1915"/>
                    <a:pt x="823" y="1525"/>
                    <a:pt x="838" y="1078"/>
                  </a:cubicBezTo>
                  <a:cubicBezTo>
                    <a:pt x="823" y="644"/>
                    <a:pt x="1083" y="255"/>
                    <a:pt x="1488" y="81"/>
                  </a:cubicBezTo>
                  <a:cubicBezTo>
                    <a:pt x="1352" y="26"/>
                    <a:pt x="1214" y="1"/>
                    <a:pt x="108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460;p70">
              <a:extLst>
                <a:ext uri="{FF2B5EF4-FFF2-40B4-BE49-F238E27FC236}">
                  <a16:creationId xmlns:a16="http://schemas.microsoft.com/office/drawing/2014/main" id="{71A296A9-9BFE-111C-4849-9ED4037614CA}"/>
                </a:ext>
              </a:extLst>
            </p:cNvPr>
            <p:cNvSpPr/>
            <p:nvPr/>
          </p:nvSpPr>
          <p:spPr>
            <a:xfrm>
              <a:off x="4398557" y="2105361"/>
              <a:ext cx="93876" cy="59823"/>
            </a:xfrm>
            <a:custGeom>
              <a:avLst/>
              <a:gdLst/>
              <a:ahLst/>
              <a:cxnLst/>
              <a:rect l="l" t="t" r="r" b="b"/>
              <a:pathLst>
                <a:path w="3581" h="2282" extrusionOk="0">
                  <a:moveTo>
                    <a:pt x="1170" y="1"/>
                  </a:moveTo>
                  <a:cubicBezTo>
                    <a:pt x="535" y="1"/>
                    <a:pt x="15" y="520"/>
                    <a:pt x="0" y="1170"/>
                  </a:cubicBezTo>
                  <a:lnTo>
                    <a:pt x="0" y="2079"/>
                  </a:lnTo>
                  <a:cubicBezTo>
                    <a:pt x="0" y="2195"/>
                    <a:pt x="101" y="2281"/>
                    <a:pt x="203" y="2281"/>
                  </a:cubicBezTo>
                  <a:lnTo>
                    <a:pt x="3378" y="2281"/>
                  </a:lnTo>
                  <a:cubicBezTo>
                    <a:pt x="3494" y="2281"/>
                    <a:pt x="3580" y="2195"/>
                    <a:pt x="3580" y="2079"/>
                  </a:cubicBezTo>
                  <a:lnTo>
                    <a:pt x="3580" y="1170"/>
                  </a:lnTo>
                  <a:cubicBezTo>
                    <a:pt x="3580" y="520"/>
                    <a:pt x="3061" y="1"/>
                    <a:pt x="2411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6461;p70">
              <a:extLst>
                <a:ext uri="{FF2B5EF4-FFF2-40B4-BE49-F238E27FC236}">
                  <a16:creationId xmlns:a16="http://schemas.microsoft.com/office/drawing/2014/main" id="{D1ECF97F-9749-A65A-6461-8F58F99971C7}"/>
                </a:ext>
              </a:extLst>
            </p:cNvPr>
            <p:cNvSpPr/>
            <p:nvPr/>
          </p:nvSpPr>
          <p:spPr>
            <a:xfrm>
              <a:off x="4398924" y="2105361"/>
              <a:ext cx="53007" cy="59823"/>
            </a:xfrm>
            <a:custGeom>
              <a:avLst/>
              <a:gdLst/>
              <a:ahLst/>
              <a:cxnLst/>
              <a:rect l="l" t="t" r="r" b="b"/>
              <a:pathLst>
                <a:path w="2022" h="2282" extrusionOk="0">
                  <a:moveTo>
                    <a:pt x="1170" y="1"/>
                  </a:moveTo>
                  <a:cubicBezTo>
                    <a:pt x="521" y="1"/>
                    <a:pt x="1" y="520"/>
                    <a:pt x="1" y="1170"/>
                  </a:cubicBezTo>
                  <a:lnTo>
                    <a:pt x="1" y="2079"/>
                  </a:lnTo>
                  <a:cubicBezTo>
                    <a:pt x="1" y="2195"/>
                    <a:pt x="87" y="2281"/>
                    <a:pt x="189" y="2281"/>
                  </a:cubicBezTo>
                  <a:lnTo>
                    <a:pt x="1055" y="2281"/>
                  </a:lnTo>
                  <a:cubicBezTo>
                    <a:pt x="939" y="2281"/>
                    <a:pt x="853" y="2195"/>
                    <a:pt x="853" y="2079"/>
                  </a:cubicBezTo>
                  <a:lnTo>
                    <a:pt x="853" y="1170"/>
                  </a:lnTo>
                  <a:cubicBezTo>
                    <a:pt x="853" y="520"/>
                    <a:pt x="1372" y="1"/>
                    <a:pt x="2022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6462;p70">
              <a:extLst>
                <a:ext uri="{FF2B5EF4-FFF2-40B4-BE49-F238E27FC236}">
                  <a16:creationId xmlns:a16="http://schemas.microsoft.com/office/drawing/2014/main" id="{08AFCBF4-D0A5-B499-2DC4-0A315BF12C23}"/>
                </a:ext>
              </a:extLst>
            </p:cNvPr>
            <p:cNvSpPr/>
            <p:nvPr/>
          </p:nvSpPr>
          <p:spPr>
            <a:xfrm>
              <a:off x="4416331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2" y="0"/>
                  </a:moveTo>
                  <a:cubicBezTo>
                    <a:pt x="116" y="0"/>
                    <a:pt x="1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3" y="80"/>
                    <a:pt x="347" y="0"/>
                    <a:pt x="232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6463;p70">
              <a:extLst>
                <a:ext uri="{FF2B5EF4-FFF2-40B4-BE49-F238E27FC236}">
                  <a16:creationId xmlns:a16="http://schemas.microsoft.com/office/drawing/2014/main" id="{3B98EDF0-E4D0-2964-1FF6-3243601D48D8}"/>
                </a:ext>
              </a:extLst>
            </p:cNvPr>
            <p:cNvSpPr/>
            <p:nvPr/>
          </p:nvSpPr>
          <p:spPr>
            <a:xfrm>
              <a:off x="4462889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1" y="0"/>
                  </a:moveTo>
                  <a:cubicBezTo>
                    <a:pt x="116" y="0"/>
                    <a:pt x="0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2" y="80"/>
                    <a:pt x="347" y="0"/>
                    <a:pt x="231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16464;p70">
              <a:extLst>
                <a:ext uri="{FF2B5EF4-FFF2-40B4-BE49-F238E27FC236}">
                  <a16:creationId xmlns:a16="http://schemas.microsoft.com/office/drawing/2014/main" id="{C2B542FD-205D-DBED-8A20-A2CC330BBBBA}"/>
                </a:ext>
              </a:extLst>
            </p:cNvPr>
            <p:cNvSpPr/>
            <p:nvPr/>
          </p:nvSpPr>
          <p:spPr>
            <a:xfrm>
              <a:off x="4201394" y="2221441"/>
              <a:ext cx="135872" cy="132674"/>
            </a:xfrm>
            <a:custGeom>
              <a:avLst/>
              <a:gdLst/>
              <a:ahLst/>
              <a:cxnLst/>
              <a:rect l="l" t="t" r="r" b="b"/>
              <a:pathLst>
                <a:path w="5183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36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4966" y="1404"/>
                  </a:lnTo>
                  <a:cubicBezTo>
                    <a:pt x="5183" y="1188"/>
                    <a:pt x="5183" y="827"/>
                    <a:pt x="4966" y="611"/>
                  </a:cubicBez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16465;p70">
              <a:extLst>
                <a:ext uri="{FF2B5EF4-FFF2-40B4-BE49-F238E27FC236}">
                  <a16:creationId xmlns:a16="http://schemas.microsoft.com/office/drawing/2014/main" id="{A63496A5-2FC0-8907-A2CC-2675F2D7A153}"/>
                </a:ext>
              </a:extLst>
            </p:cNvPr>
            <p:cNvSpPr/>
            <p:nvPr/>
          </p:nvSpPr>
          <p:spPr>
            <a:xfrm>
              <a:off x="4201394" y="2221441"/>
              <a:ext cx="118859" cy="132674"/>
            </a:xfrm>
            <a:custGeom>
              <a:avLst/>
              <a:gdLst/>
              <a:ahLst/>
              <a:cxnLst/>
              <a:rect l="l" t="t" r="r" b="b"/>
              <a:pathLst>
                <a:path w="4534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50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1502" y="4869"/>
                  </a:lnTo>
                  <a:lnTo>
                    <a:pt x="1083" y="4450"/>
                  </a:lnTo>
                  <a:cubicBezTo>
                    <a:pt x="867" y="4219"/>
                    <a:pt x="867" y="3858"/>
                    <a:pt x="1083" y="3642"/>
                  </a:cubicBezTo>
                  <a:lnTo>
                    <a:pt x="4533" y="192"/>
                  </a:ln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6466;p70">
              <a:extLst>
                <a:ext uri="{FF2B5EF4-FFF2-40B4-BE49-F238E27FC236}">
                  <a16:creationId xmlns:a16="http://schemas.microsoft.com/office/drawing/2014/main" id="{4B506A67-C130-A49B-84FF-4B7C8698EA16}"/>
                </a:ext>
              </a:extLst>
            </p:cNvPr>
            <p:cNvSpPr/>
            <p:nvPr/>
          </p:nvSpPr>
          <p:spPr>
            <a:xfrm>
              <a:off x="4287668" y="2221441"/>
              <a:ext cx="49599" cy="47816"/>
            </a:xfrm>
            <a:custGeom>
              <a:avLst/>
              <a:gdLst/>
              <a:ahLst/>
              <a:cxnLst/>
              <a:rect l="l" t="t" r="r" b="b"/>
              <a:pathLst>
                <a:path w="1892" h="1824" extrusionOk="0">
                  <a:moveTo>
                    <a:pt x="816" y="1"/>
                  </a:moveTo>
                  <a:cubicBezTo>
                    <a:pt x="672" y="1"/>
                    <a:pt x="528" y="55"/>
                    <a:pt x="419" y="163"/>
                  </a:cubicBezTo>
                  <a:lnTo>
                    <a:pt x="1" y="582"/>
                  </a:lnTo>
                  <a:lnTo>
                    <a:pt x="1257" y="1823"/>
                  </a:lnTo>
                  <a:lnTo>
                    <a:pt x="1675" y="1404"/>
                  </a:lnTo>
                  <a:cubicBezTo>
                    <a:pt x="1892" y="1188"/>
                    <a:pt x="1892" y="827"/>
                    <a:pt x="1675" y="611"/>
                  </a:cubicBezTo>
                  <a:lnTo>
                    <a:pt x="1213" y="163"/>
                  </a:lnTo>
                  <a:cubicBezTo>
                    <a:pt x="1105" y="55"/>
                    <a:pt x="961" y="1"/>
                    <a:pt x="816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16467;p70">
              <a:extLst>
                <a:ext uri="{FF2B5EF4-FFF2-40B4-BE49-F238E27FC236}">
                  <a16:creationId xmlns:a16="http://schemas.microsoft.com/office/drawing/2014/main" id="{69BDFE50-0816-697F-1304-28294943A0F9}"/>
                </a:ext>
              </a:extLst>
            </p:cNvPr>
            <p:cNvSpPr/>
            <p:nvPr/>
          </p:nvSpPr>
          <p:spPr>
            <a:xfrm>
              <a:off x="4287668" y="2221545"/>
              <a:ext cx="32585" cy="26136"/>
            </a:xfrm>
            <a:custGeom>
              <a:avLst/>
              <a:gdLst/>
              <a:ahLst/>
              <a:cxnLst/>
              <a:rect l="l" t="t" r="r" b="b"/>
              <a:pathLst>
                <a:path w="1243" h="997" extrusionOk="0">
                  <a:moveTo>
                    <a:pt x="708" y="0"/>
                  </a:moveTo>
                  <a:cubicBezTo>
                    <a:pt x="593" y="15"/>
                    <a:pt x="492" y="72"/>
                    <a:pt x="405" y="159"/>
                  </a:cubicBezTo>
                  <a:lnTo>
                    <a:pt x="102" y="462"/>
                  </a:lnTo>
                  <a:lnTo>
                    <a:pt x="1" y="578"/>
                  </a:lnTo>
                  <a:lnTo>
                    <a:pt x="434" y="996"/>
                  </a:lnTo>
                  <a:lnTo>
                    <a:pt x="1242" y="188"/>
                  </a:lnTo>
                  <a:lnTo>
                    <a:pt x="1213" y="159"/>
                  </a:lnTo>
                  <a:lnTo>
                    <a:pt x="1185" y="116"/>
                  </a:lnTo>
                  <a:lnTo>
                    <a:pt x="1170" y="101"/>
                  </a:lnTo>
                  <a:lnTo>
                    <a:pt x="1112" y="87"/>
                  </a:lnTo>
                  <a:cubicBezTo>
                    <a:pt x="1011" y="29"/>
                    <a:pt x="910" y="0"/>
                    <a:pt x="809" y="0"/>
                  </a:cubicBezTo>
                  <a:close/>
                </a:path>
              </a:pathLst>
            </a:custGeom>
            <a:solidFill>
              <a:srgbClr val="8094A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4" name="Google Shape;16451;p70">
            <a:extLst>
              <a:ext uri="{FF2B5EF4-FFF2-40B4-BE49-F238E27FC236}">
                <a16:creationId xmlns:a16="http://schemas.microsoft.com/office/drawing/2014/main" id="{4C9C5CC7-9789-FACE-AC04-ED4C07A9897E}"/>
              </a:ext>
            </a:extLst>
          </p:cNvPr>
          <p:cNvGrpSpPr/>
          <p:nvPr/>
        </p:nvGrpSpPr>
        <p:grpSpPr>
          <a:xfrm>
            <a:off x="817177" y="3066730"/>
            <a:ext cx="373538" cy="372305"/>
            <a:chOff x="4201394" y="1981809"/>
            <a:chExt cx="373538" cy="372305"/>
          </a:xfrm>
        </p:grpSpPr>
        <p:sp>
          <p:nvSpPr>
            <p:cNvPr id="25" name="Google Shape;16452;p70">
              <a:extLst>
                <a:ext uri="{FF2B5EF4-FFF2-40B4-BE49-F238E27FC236}">
                  <a16:creationId xmlns:a16="http://schemas.microsoft.com/office/drawing/2014/main" id="{96E59E27-0817-B035-5294-52F68CCCC0EA}"/>
                </a:ext>
              </a:extLst>
            </p:cNvPr>
            <p:cNvSpPr/>
            <p:nvPr/>
          </p:nvSpPr>
          <p:spPr>
            <a:xfrm>
              <a:off x="4308876" y="2188619"/>
              <a:ext cx="59429" cy="59823"/>
            </a:xfrm>
            <a:custGeom>
              <a:avLst/>
              <a:gdLst/>
              <a:ahLst/>
              <a:cxnLst/>
              <a:rect l="l" t="t" r="r" b="b"/>
              <a:pathLst>
                <a:path w="2267" h="2282" extrusionOk="0">
                  <a:moveTo>
                    <a:pt x="1400" y="0"/>
                  </a:moveTo>
                  <a:lnTo>
                    <a:pt x="0" y="1415"/>
                  </a:lnTo>
                  <a:cubicBezTo>
                    <a:pt x="101" y="1429"/>
                    <a:pt x="202" y="1473"/>
                    <a:pt x="275" y="1545"/>
                  </a:cubicBezTo>
                  <a:lnTo>
                    <a:pt x="722" y="1992"/>
                  </a:lnTo>
                  <a:cubicBezTo>
                    <a:pt x="794" y="2079"/>
                    <a:pt x="852" y="2166"/>
                    <a:pt x="866" y="2281"/>
                  </a:cubicBezTo>
                  <a:lnTo>
                    <a:pt x="2267" y="881"/>
                  </a:lnTo>
                  <a:cubicBezTo>
                    <a:pt x="1935" y="636"/>
                    <a:pt x="1646" y="332"/>
                    <a:pt x="1400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453;p70">
              <a:extLst>
                <a:ext uri="{FF2B5EF4-FFF2-40B4-BE49-F238E27FC236}">
                  <a16:creationId xmlns:a16="http://schemas.microsoft.com/office/drawing/2014/main" id="{7DF77A7E-1F6C-AAB1-1E5D-F10DEA9F8EF7}"/>
                </a:ext>
              </a:extLst>
            </p:cNvPr>
            <p:cNvSpPr/>
            <p:nvPr/>
          </p:nvSpPr>
          <p:spPr>
            <a:xfrm>
              <a:off x="4309243" y="2188619"/>
              <a:ext cx="48078" cy="59823"/>
            </a:xfrm>
            <a:custGeom>
              <a:avLst/>
              <a:gdLst/>
              <a:ahLst/>
              <a:cxnLst/>
              <a:rect l="l" t="t" r="r" b="b"/>
              <a:pathLst>
                <a:path w="1834" h="2282" extrusionOk="0">
                  <a:moveTo>
                    <a:pt x="1401" y="0"/>
                  </a:moveTo>
                  <a:lnTo>
                    <a:pt x="1" y="1415"/>
                  </a:lnTo>
                  <a:cubicBezTo>
                    <a:pt x="102" y="1429"/>
                    <a:pt x="203" y="1473"/>
                    <a:pt x="275" y="1545"/>
                  </a:cubicBezTo>
                  <a:lnTo>
                    <a:pt x="722" y="1992"/>
                  </a:lnTo>
                  <a:cubicBezTo>
                    <a:pt x="795" y="2079"/>
                    <a:pt x="852" y="2166"/>
                    <a:pt x="867" y="2281"/>
                  </a:cubicBezTo>
                  <a:lnTo>
                    <a:pt x="1386" y="1747"/>
                  </a:lnTo>
                  <a:lnTo>
                    <a:pt x="1199" y="1545"/>
                  </a:lnTo>
                  <a:lnTo>
                    <a:pt x="1184" y="1545"/>
                  </a:lnTo>
                  <a:cubicBezTo>
                    <a:pt x="1069" y="1429"/>
                    <a:pt x="1069" y="1256"/>
                    <a:pt x="1184" y="1141"/>
                  </a:cubicBezTo>
                  <a:lnTo>
                    <a:pt x="1834" y="491"/>
                  </a:lnTo>
                  <a:cubicBezTo>
                    <a:pt x="1675" y="347"/>
                    <a:pt x="1531" y="174"/>
                    <a:pt x="1401" y="0"/>
                  </a:cubicBezTo>
                  <a:close/>
                </a:path>
              </a:pathLst>
            </a:custGeom>
            <a:solidFill>
              <a:srgbClr val="C4CFD9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454;p70">
              <a:extLst>
                <a:ext uri="{FF2B5EF4-FFF2-40B4-BE49-F238E27FC236}">
                  <a16:creationId xmlns:a16="http://schemas.microsoft.com/office/drawing/2014/main" id="{AD6ADCE5-B8FF-F7C5-ECFC-6B01BD4DAD6D}"/>
                </a:ext>
              </a:extLst>
            </p:cNvPr>
            <p:cNvSpPr/>
            <p:nvPr/>
          </p:nvSpPr>
          <p:spPr>
            <a:xfrm>
              <a:off x="4303580" y="1981809"/>
              <a:ext cx="271351" cy="259030"/>
            </a:xfrm>
            <a:custGeom>
              <a:avLst/>
              <a:gdLst/>
              <a:ahLst/>
              <a:cxnLst/>
              <a:rect l="l" t="t" r="r" b="b"/>
              <a:pathLst>
                <a:path w="10351" h="9881" extrusionOk="0">
                  <a:moveTo>
                    <a:pt x="5378" y="1"/>
                  </a:moveTo>
                  <a:cubicBezTo>
                    <a:pt x="4169" y="1"/>
                    <a:pt x="2937" y="449"/>
                    <a:pt x="1934" y="1451"/>
                  </a:cubicBezTo>
                  <a:cubicBezTo>
                    <a:pt x="0" y="3386"/>
                    <a:pt x="0" y="6504"/>
                    <a:pt x="1934" y="8438"/>
                  </a:cubicBezTo>
                  <a:cubicBezTo>
                    <a:pt x="2873" y="9376"/>
                    <a:pt x="4136" y="9880"/>
                    <a:pt x="5423" y="9880"/>
                  </a:cubicBezTo>
                  <a:cubicBezTo>
                    <a:pt x="6056" y="9880"/>
                    <a:pt x="6695" y="9758"/>
                    <a:pt x="7304" y="9506"/>
                  </a:cubicBezTo>
                  <a:cubicBezTo>
                    <a:pt x="9152" y="8741"/>
                    <a:pt x="10350" y="6937"/>
                    <a:pt x="10350" y="4945"/>
                  </a:cubicBezTo>
                  <a:cubicBezTo>
                    <a:pt x="10350" y="1973"/>
                    <a:pt x="7915" y="1"/>
                    <a:pt x="5378" y="1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455;p70">
              <a:extLst>
                <a:ext uri="{FF2B5EF4-FFF2-40B4-BE49-F238E27FC236}">
                  <a16:creationId xmlns:a16="http://schemas.microsoft.com/office/drawing/2014/main" id="{0B4ED4C9-0EDF-85AD-1704-BC6E3DD6E8B9}"/>
                </a:ext>
              </a:extLst>
            </p:cNvPr>
            <p:cNvSpPr/>
            <p:nvPr/>
          </p:nvSpPr>
          <p:spPr>
            <a:xfrm>
              <a:off x="4298652" y="1982281"/>
              <a:ext cx="158208" cy="258296"/>
            </a:xfrm>
            <a:custGeom>
              <a:avLst/>
              <a:gdLst/>
              <a:ahLst/>
              <a:cxnLst/>
              <a:rect l="l" t="t" r="r" b="b"/>
              <a:pathLst>
                <a:path w="6035" h="9853" extrusionOk="0">
                  <a:moveTo>
                    <a:pt x="5607" y="0"/>
                  </a:moveTo>
                  <a:cubicBezTo>
                    <a:pt x="2908" y="0"/>
                    <a:pt x="679" y="2183"/>
                    <a:pt x="679" y="4927"/>
                  </a:cubicBezTo>
                  <a:cubicBezTo>
                    <a:pt x="679" y="7670"/>
                    <a:pt x="2908" y="9853"/>
                    <a:pt x="5607" y="9853"/>
                  </a:cubicBezTo>
                  <a:cubicBezTo>
                    <a:pt x="5748" y="9853"/>
                    <a:pt x="5891" y="9847"/>
                    <a:pt x="6035" y="9835"/>
                  </a:cubicBezTo>
                  <a:cubicBezTo>
                    <a:pt x="4865" y="9748"/>
                    <a:pt x="3783" y="9243"/>
                    <a:pt x="2960" y="8420"/>
                  </a:cubicBezTo>
                  <a:cubicBezTo>
                    <a:pt x="0" y="5446"/>
                    <a:pt x="1848" y="365"/>
                    <a:pt x="6035" y="19"/>
                  </a:cubicBezTo>
                  <a:cubicBezTo>
                    <a:pt x="5891" y="6"/>
                    <a:pt x="5748" y="0"/>
                    <a:pt x="5607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456;p70">
              <a:extLst>
                <a:ext uri="{FF2B5EF4-FFF2-40B4-BE49-F238E27FC236}">
                  <a16:creationId xmlns:a16="http://schemas.microsoft.com/office/drawing/2014/main" id="{D11584AA-F503-2F5C-0BB6-5F5B039E5B04}"/>
                </a:ext>
              </a:extLst>
            </p:cNvPr>
            <p:cNvSpPr/>
            <p:nvPr/>
          </p:nvSpPr>
          <p:spPr>
            <a:xfrm>
              <a:off x="4341041" y="2006504"/>
              <a:ext cx="219498" cy="209746"/>
            </a:xfrm>
            <a:custGeom>
              <a:avLst/>
              <a:gdLst/>
              <a:ahLst/>
              <a:cxnLst/>
              <a:rect l="l" t="t" r="r" b="b"/>
              <a:pathLst>
                <a:path w="8373" h="8001" extrusionOk="0">
                  <a:moveTo>
                    <a:pt x="4028" y="0"/>
                  </a:moveTo>
                  <a:cubicBezTo>
                    <a:pt x="1974" y="0"/>
                    <a:pt x="0" y="1597"/>
                    <a:pt x="0" y="4003"/>
                  </a:cubicBezTo>
                  <a:cubicBezTo>
                    <a:pt x="0" y="6404"/>
                    <a:pt x="1968" y="8001"/>
                    <a:pt x="4019" y="8001"/>
                  </a:cubicBezTo>
                  <a:cubicBezTo>
                    <a:pt x="5000" y="8001"/>
                    <a:pt x="6001" y="7635"/>
                    <a:pt x="6814" y="6817"/>
                  </a:cubicBezTo>
                  <a:cubicBezTo>
                    <a:pt x="8373" y="5258"/>
                    <a:pt x="8373" y="2732"/>
                    <a:pt x="6814" y="1173"/>
                  </a:cubicBezTo>
                  <a:cubicBezTo>
                    <a:pt x="6003" y="363"/>
                    <a:pt x="5006" y="0"/>
                    <a:pt x="4028" y="0"/>
                  </a:cubicBezTo>
                  <a:close/>
                </a:path>
              </a:pathLst>
            </a:custGeom>
            <a:solidFill>
              <a:srgbClr val="D7DFE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457;p70">
              <a:extLst>
                <a:ext uri="{FF2B5EF4-FFF2-40B4-BE49-F238E27FC236}">
                  <a16:creationId xmlns:a16="http://schemas.microsoft.com/office/drawing/2014/main" id="{35F87E09-0B0B-9434-5AA1-ABA56F3717B0}"/>
                </a:ext>
              </a:extLst>
            </p:cNvPr>
            <p:cNvSpPr/>
            <p:nvPr/>
          </p:nvSpPr>
          <p:spPr>
            <a:xfrm>
              <a:off x="4331945" y="2006845"/>
              <a:ext cx="124914" cy="209169"/>
            </a:xfrm>
            <a:custGeom>
              <a:avLst/>
              <a:gdLst/>
              <a:ahLst/>
              <a:cxnLst/>
              <a:rect l="l" t="t" r="r" b="b"/>
              <a:pathLst>
                <a:path w="4765" h="7979" extrusionOk="0">
                  <a:moveTo>
                    <a:pt x="4367" y="0"/>
                  </a:moveTo>
                  <a:cubicBezTo>
                    <a:pt x="2187" y="0"/>
                    <a:pt x="376" y="1770"/>
                    <a:pt x="376" y="3990"/>
                  </a:cubicBezTo>
                  <a:cubicBezTo>
                    <a:pt x="376" y="6222"/>
                    <a:pt x="2186" y="7979"/>
                    <a:pt x="4364" y="7979"/>
                  </a:cubicBezTo>
                  <a:cubicBezTo>
                    <a:pt x="4497" y="7979"/>
                    <a:pt x="4630" y="7972"/>
                    <a:pt x="4765" y="7959"/>
                  </a:cubicBezTo>
                  <a:cubicBezTo>
                    <a:pt x="3855" y="7858"/>
                    <a:pt x="3018" y="7454"/>
                    <a:pt x="2368" y="6804"/>
                  </a:cubicBezTo>
                  <a:cubicBezTo>
                    <a:pt x="1" y="4437"/>
                    <a:pt x="1430" y="381"/>
                    <a:pt x="4765" y="20"/>
                  </a:cubicBezTo>
                  <a:cubicBezTo>
                    <a:pt x="4631" y="7"/>
                    <a:pt x="4498" y="0"/>
                    <a:pt x="4367" y="0"/>
                  </a:cubicBezTo>
                  <a:close/>
                </a:path>
              </a:pathLst>
            </a:custGeom>
            <a:solidFill>
              <a:srgbClr val="97ACBC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458;p70">
              <a:extLst>
                <a:ext uri="{FF2B5EF4-FFF2-40B4-BE49-F238E27FC236}">
                  <a16:creationId xmlns:a16="http://schemas.microsoft.com/office/drawing/2014/main" id="{A6D04649-A716-5A66-502D-892D8F504F13}"/>
                </a:ext>
              </a:extLst>
            </p:cNvPr>
            <p:cNvSpPr/>
            <p:nvPr/>
          </p:nvSpPr>
          <p:spPr>
            <a:xfrm>
              <a:off x="4417091" y="2048212"/>
              <a:ext cx="57175" cy="57175"/>
            </a:xfrm>
            <a:custGeom>
              <a:avLst/>
              <a:gdLst/>
              <a:ahLst/>
              <a:cxnLst/>
              <a:rect l="l" t="t" r="r" b="b"/>
              <a:pathLst>
                <a:path w="2181" h="2181" extrusionOk="0">
                  <a:moveTo>
                    <a:pt x="1083" y="1"/>
                  </a:moveTo>
                  <a:cubicBezTo>
                    <a:pt x="492" y="1"/>
                    <a:pt x="1" y="492"/>
                    <a:pt x="1" y="1084"/>
                  </a:cubicBezTo>
                  <a:cubicBezTo>
                    <a:pt x="1" y="1690"/>
                    <a:pt x="492" y="2181"/>
                    <a:pt x="1083" y="2181"/>
                  </a:cubicBezTo>
                  <a:cubicBezTo>
                    <a:pt x="1690" y="2181"/>
                    <a:pt x="2181" y="1690"/>
                    <a:pt x="2181" y="1084"/>
                  </a:cubicBezTo>
                  <a:cubicBezTo>
                    <a:pt x="2181" y="492"/>
                    <a:pt x="1690" y="1"/>
                    <a:pt x="1083" y="1"/>
                  </a:cubicBezTo>
                  <a:close/>
                </a:path>
              </a:pathLst>
            </a:custGeom>
            <a:solidFill>
              <a:srgbClr val="EEF2F4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459;p70">
              <a:extLst>
                <a:ext uri="{FF2B5EF4-FFF2-40B4-BE49-F238E27FC236}">
                  <a16:creationId xmlns:a16="http://schemas.microsoft.com/office/drawing/2014/main" id="{39C5CF85-8A7E-A5A6-DCA8-413308E66983}"/>
                </a:ext>
              </a:extLst>
            </p:cNvPr>
            <p:cNvSpPr/>
            <p:nvPr/>
          </p:nvSpPr>
          <p:spPr>
            <a:xfrm>
              <a:off x="4417851" y="2048369"/>
              <a:ext cx="39008" cy="56834"/>
            </a:xfrm>
            <a:custGeom>
              <a:avLst/>
              <a:gdLst/>
              <a:ahLst/>
              <a:cxnLst/>
              <a:rect l="l" t="t" r="r" b="b"/>
              <a:pathLst>
                <a:path w="1488" h="2168" extrusionOk="0">
                  <a:moveTo>
                    <a:pt x="1080" y="1"/>
                  </a:moveTo>
                  <a:cubicBezTo>
                    <a:pt x="510" y="1"/>
                    <a:pt x="1" y="459"/>
                    <a:pt x="1" y="1078"/>
                  </a:cubicBezTo>
                  <a:cubicBezTo>
                    <a:pt x="1" y="1699"/>
                    <a:pt x="514" y="2167"/>
                    <a:pt x="1086" y="2167"/>
                  </a:cubicBezTo>
                  <a:cubicBezTo>
                    <a:pt x="1219" y="2167"/>
                    <a:pt x="1354" y="2142"/>
                    <a:pt x="1488" y="2088"/>
                  </a:cubicBezTo>
                  <a:cubicBezTo>
                    <a:pt x="1083" y="1915"/>
                    <a:pt x="823" y="1525"/>
                    <a:pt x="838" y="1078"/>
                  </a:cubicBezTo>
                  <a:cubicBezTo>
                    <a:pt x="823" y="644"/>
                    <a:pt x="1083" y="255"/>
                    <a:pt x="1488" y="81"/>
                  </a:cubicBezTo>
                  <a:cubicBezTo>
                    <a:pt x="1352" y="26"/>
                    <a:pt x="1214" y="1"/>
                    <a:pt x="108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460;p70">
              <a:extLst>
                <a:ext uri="{FF2B5EF4-FFF2-40B4-BE49-F238E27FC236}">
                  <a16:creationId xmlns:a16="http://schemas.microsoft.com/office/drawing/2014/main" id="{03FFCADC-4800-DEE2-F471-5E7D054D09E5}"/>
                </a:ext>
              </a:extLst>
            </p:cNvPr>
            <p:cNvSpPr/>
            <p:nvPr/>
          </p:nvSpPr>
          <p:spPr>
            <a:xfrm>
              <a:off x="4398557" y="2105361"/>
              <a:ext cx="93876" cy="59823"/>
            </a:xfrm>
            <a:custGeom>
              <a:avLst/>
              <a:gdLst/>
              <a:ahLst/>
              <a:cxnLst/>
              <a:rect l="l" t="t" r="r" b="b"/>
              <a:pathLst>
                <a:path w="3581" h="2282" extrusionOk="0">
                  <a:moveTo>
                    <a:pt x="1170" y="1"/>
                  </a:moveTo>
                  <a:cubicBezTo>
                    <a:pt x="535" y="1"/>
                    <a:pt x="15" y="520"/>
                    <a:pt x="0" y="1170"/>
                  </a:cubicBezTo>
                  <a:lnTo>
                    <a:pt x="0" y="2079"/>
                  </a:lnTo>
                  <a:cubicBezTo>
                    <a:pt x="0" y="2195"/>
                    <a:pt x="101" y="2281"/>
                    <a:pt x="203" y="2281"/>
                  </a:cubicBezTo>
                  <a:lnTo>
                    <a:pt x="3378" y="2281"/>
                  </a:lnTo>
                  <a:cubicBezTo>
                    <a:pt x="3494" y="2281"/>
                    <a:pt x="3580" y="2195"/>
                    <a:pt x="3580" y="2079"/>
                  </a:cubicBezTo>
                  <a:lnTo>
                    <a:pt x="3580" y="1170"/>
                  </a:lnTo>
                  <a:cubicBezTo>
                    <a:pt x="3580" y="520"/>
                    <a:pt x="3061" y="1"/>
                    <a:pt x="2411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461;p70">
              <a:extLst>
                <a:ext uri="{FF2B5EF4-FFF2-40B4-BE49-F238E27FC236}">
                  <a16:creationId xmlns:a16="http://schemas.microsoft.com/office/drawing/2014/main" id="{D82E2640-961B-85B3-03E7-29B58C3EA603}"/>
                </a:ext>
              </a:extLst>
            </p:cNvPr>
            <p:cNvSpPr/>
            <p:nvPr/>
          </p:nvSpPr>
          <p:spPr>
            <a:xfrm>
              <a:off x="4398924" y="2105361"/>
              <a:ext cx="53007" cy="59823"/>
            </a:xfrm>
            <a:custGeom>
              <a:avLst/>
              <a:gdLst/>
              <a:ahLst/>
              <a:cxnLst/>
              <a:rect l="l" t="t" r="r" b="b"/>
              <a:pathLst>
                <a:path w="2022" h="2282" extrusionOk="0">
                  <a:moveTo>
                    <a:pt x="1170" y="1"/>
                  </a:moveTo>
                  <a:cubicBezTo>
                    <a:pt x="521" y="1"/>
                    <a:pt x="1" y="520"/>
                    <a:pt x="1" y="1170"/>
                  </a:cubicBezTo>
                  <a:lnTo>
                    <a:pt x="1" y="2079"/>
                  </a:lnTo>
                  <a:cubicBezTo>
                    <a:pt x="1" y="2195"/>
                    <a:pt x="87" y="2281"/>
                    <a:pt x="189" y="2281"/>
                  </a:cubicBezTo>
                  <a:lnTo>
                    <a:pt x="1055" y="2281"/>
                  </a:lnTo>
                  <a:cubicBezTo>
                    <a:pt x="939" y="2281"/>
                    <a:pt x="853" y="2195"/>
                    <a:pt x="853" y="2079"/>
                  </a:cubicBezTo>
                  <a:lnTo>
                    <a:pt x="853" y="1170"/>
                  </a:lnTo>
                  <a:cubicBezTo>
                    <a:pt x="853" y="520"/>
                    <a:pt x="1372" y="1"/>
                    <a:pt x="2022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462;p70">
              <a:extLst>
                <a:ext uri="{FF2B5EF4-FFF2-40B4-BE49-F238E27FC236}">
                  <a16:creationId xmlns:a16="http://schemas.microsoft.com/office/drawing/2014/main" id="{67EE03E8-84A4-CA65-AF32-8B9ABC1FE32F}"/>
                </a:ext>
              </a:extLst>
            </p:cNvPr>
            <p:cNvSpPr/>
            <p:nvPr/>
          </p:nvSpPr>
          <p:spPr>
            <a:xfrm>
              <a:off x="4416331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2" y="0"/>
                  </a:moveTo>
                  <a:cubicBezTo>
                    <a:pt x="116" y="0"/>
                    <a:pt x="1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3" y="80"/>
                    <a:pt x="347" y="0"/>
                    <a:pt x="232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463;p70">
              <a:extLst>
                <a:ext uri="{FF2B5EF4-FFF2-40B4-BE49-F238E27FC236}">
                  <a16:creationId xmlns:a16="http://schemas.microsoft.com/office/drawing/2014/main" id="{FFC73ED9-4A83-0871-D1E4-FD94E1A030E4}"/>
                </a:ext>
              </a:extLst>
            </p:cNvPr>
            <p:cNvSpPr/>
            <p:nvPr/>
          </p:nvSpPr>
          <p:spPr>
            <a:xfrm>
              <a:off x="4462889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1" y="0"/>
                  </a:moveTo>
                  <a:cubicBezTo>
                    <a:pt x="116" y="0"/>
                    <a:pt x="0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2" y="80"/>
                    <a:pt x="347" y="0"/>
                    <a:pt x="231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464;p70">
              <a:extLst>
                <a:ext uri="{FF2B5EF4-FFF2-40B4-BE49-F238E27FC236}">
                  <a16:creationId xmlns:a16="http://schemas.microsoft.com/office/drawing/2014/main" id="{D41CD158-6E63-090E-9EA7-2A05BF6EE6DA}"/>
                </a:ext>
              </a:extLst>
            </p:cNvPr>
            <p:cNvSpPr/>
            <p:nvPr/>
          </p:nvSpPr>
          <p:spPr>
            <a:xfrm>
              <a:off x="4201394" y="2221441"/>
              <a:ext cx="135872" cy="132674"/>
            </a:xfrm>
            <a:custGeom>
              <a:avLst/>
              <a:gdLst/>
              <a:ahLst/>
              <a:cxnLst/>
              <a:rect l="l" t="t" r="r" b="b"/>
              <a:pathLst>
                <a:path w="5183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36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4966" y="1404"/>
                  </a:lnTo>
                  <a:cubicBezTo>
                    <a:pt x="5183" y="1188"/>
                    <a:pt x="5183" y="827"/>
                    <a:pt x="4966" y="611"/>
                  </a:cubicBez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465;p70">
              <a:extLst>
                <a:ext uri="{FF2B5EF4-FFF2-40B4-BE49-F238E27FC236}">
                  <a16:creationId xmlns:a16="http://schemas.microsoft.com/office/drawing/2014/main" id="{79BCFAEB-3932-9EF9-E2DD-0D168D743D49}"/>
                </a:ext>
              </a:extLst>
            </p:cNvPr>
            <p:cNvSpPr/>
            <p:nvPr/>
          </p:nvSpPr>
          <p:spPr>
            <a:xfrm>
              <a:off x="4201394" y="2221441"/>
              <a:ext cx="118859" cy="132674"/>
            </a:xfrm>
            <a:custGeom>
              <a:avLst/>
              <a:gdLst/>
              <a:ahLst/>
              <a:cxnLst/>
              <a:rect l="l" t="t" r="r" b="b"/>
              <a:pathLst>
                <a:path w="4534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50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1502" y="4869"/>
                  </a:lnTo>
                  <a:lnTo>
                    <a:pt x="1083" y="4450"/>
                  </a:lnTo>
                  <a:cubicBezTo>
                    <a:pt x="867" y="4219"/>
                    <a:pt x="867" y="3858"/>
                    <a:pt x="1083" y="3642"/>
                  </a:cubicBezTo>
                  <a:lnTo>
                    <a:pt x="4533" y="192"/>
                  </a:ln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466;p70">
              <a:extLst>
                <a:ext uri="{FF2B5EF4-FFF2-40B4-BE49-F238E27FC236}">
                  <a16:creationId xmlns:a16="http://schemas.microsoft.com/office/drawing/2014/main" id="{F6E8BFCF-CB44-7CDF-4B8B-9CD4EE545220}"/>
                </a:ext>
              </a:extLst>
            </p:cNvPr>
            <p:cNvSpPr/>
            <p:nvPr/>
          </p:nvSpPr>
          <p:spPr>
            <a:xfrm>
              <a:off x="4287668" y="2221441"/>
              <a:ext cx="49599" cy="47816"/>
            </a:xfrm>
            <a:custGeom>
              <a:avLst/>
              <a:gdLst/>
              <a:ahLst/>
              <a:cxnLst/>
              <a:rect l="l" t="t" r="r" b="b"/>
              <a:pathLst>
                <a:path w="1892" h="1824" extrusionOk="0">
                  <a:moveTo>
                    <a:pt x="816" y="1"/>
                  </a:moveTo>
                  <a:cubicBezTo>
                    <a:pt x="672" y="1"/>
                    <a:pt x="528" y="55"/>
                    <a:pt x="419" y="163"/>
                  </a:cubicBezTo>
                  <a:lnTo>
                    <a:pt x="1" y="582"/>
                  </a:lnTo>
                  <a:lnTo>
                    <a:pt x="1257" y="1823"/>
                  </a:lnTo>
                  <a:lnTo>
                    <a:pt x="1675" y="1404"/>
                  </a:lnTo>
                  <a:cubicBezTo>
                    <a:pt x="1892" y="1188"/>
                    <a:pt x="1892" y="827"/>
                    <a:pt x="1675" y="611"/>
                  </a:cubicBezTo>
                  <a:lnTo>
                    <a:pt x="1213" y="163"/>
                  </a:lnTo>
                  <a:cubicBezTo>
                    <a:pt x="1105" y="55"/>
                    <a:pt x="961" y="1"/>
                    <a:pt x="816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467;p70">
              <a:extLst>
                <a:ext uri="{FF2B5EF4-FFF2-40B4-BE49-F238E27FC236}">
                  <a16:creationId xmlns:a16="http://schemas.microsoft.com/office/drawing/2014/main" id="{8E52EB15-34E6-D471-A21E-0E02CF5BA8E7}"/>
                </a:ext>
              </a:extLst>
            </p:cNvPr>
            <p:cNvSpPr/>
            <p:nvPr/>
          </p:nvSpPr>
          <p:spPr>
            <a:xfrm>
              <a:off x="4287668" y="2221545"/>
              <a:ext cx="32585" cy="26136"/>
            </a:xfrm>
            <a:custGeom>
              <a:avLst/>
              <a:gdLst/>
              <a:ahLst/>
              <a:cxnLst/>
              <a:rect l="l" t="t" r="r" b="b"/>
              <a:pathLst>
                <a:path w="1243" h="997" extrusionOk="0">
                  <a:moveTo>
                    <a:pt x="708" y="0"/>
                  </a:moveTo>
                  <a:cubicBezTo>
                    <a:pt x="593" y="15"/>
                    <a:pt x="492" y="72"/>
                    <a:pt x="405" y="159"/>
                  </a:cubicBezTo>
                  <a:lnTo>
                    <a:pt x="102" y="462"/>
                  </a:lnTo>
                  <a:lnTo>
                    <a:pt x="1" y="578"/>
                  </a:lnTo>
                  <a:lnTo>
                    <a:pt x="434" y="996"/>
                  </a:lnTo>
                  <a:lnTo>
                    <a:pt x="1242" y="188"/>
                  </a:lnTo>
                  <a:lnTo>
                    <a:pt x="1213" y="159"/>
                  </a:lnTo>
                  <a:lnTo>
                    <a:pt x="1185" y="116"/>
                  </a:lnTo>
                  <a:lnTo>
                    <a:pt x="1170" y="101"/>
                  </a:lnTo>
                  <a:lnTo>
                    <a:pt x="1112" y="87"/>
                  </a:lnTo>
                  <a:cubicBezTo>
                    <a:pt x="1011" y="29"/>
                    <a:pt x="910" y="0"/>
                    <a:pt x="809" y="0"/>
                  </a:cubicBezTo>
                  <a:close/>
                </a:path>
              </a:pathLst>
            </a:custGeom>
            <a:solidFill>
              <a:srgbClr val="8094A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1" name="Google Shape;16451;p70">
            <a:extLst>
              <a:ext uri="{FF2B5EF4-FFF2-40B4-BE49-F238E27FC236}">
                <a16:creationId xmlns:a16="http://schemas.microsoft.com/office/drawing/2014/main" id="{D04F4EBE-4031-3F77-A910-B8CA3B2A4438}"/>
              </a:ext>
            </a:extLst>
          </p:cNvPr>
          <p:cNvGrpSpPr/>
          <p:nvPr/>
        </p:nvGrpSpPr>
        <p:grpSpPr>
          <a:xfrm>
            <a:off x="817177" y="4133202"/>
            <a:ext cx="373538" cy="372305"/>
            <a:chOff x="4201394" y="1981809"/>
            <a:chExt cx="373538" cy="372305"/>
          </a:xfrm>
        </p:grpSpPr>
        <p:sp>
          <p:nvSpPr>
            <p:cNvPr id="42" name="Google Shape;16452;p70">
              <a:extLst>
                <a:ext uri="{FF2B5EF4-FFF2-40B4-BE49-F238E27FC236}">
                  <a16:creationId xmlns:a16="http://schemas.microsoft.com/office/drawing/2014/main" id="{61153A83-470E-9032-82A6-BA392B8A0DA3}"/>
                </a:ext>
              </a:extLst>
            </p:cNvPr>
            <p:cNvSpPr/>
            <p:nvPr/>
          </p:nvSpPr>
          <p:spPr>
            <a:xfrm>
              <a:off x="4308876" y="2188619"/>
              <a:ext cx="59429" cy="59823"/>
            </a:xfrm>
            <a:custGeom>
              <a:avLst/>
              <a:gdLst/>
              <a:ahLst/>
              <a:cxnLst/>
              <a:rect l="l" t="t" r="r" b="b"/>
              <a:pathLst>
                <a:path w="2267" h="2282" extrusionOk="0">
                  <a:moveTo>
                    <a:pt x="1400" y="0"/>
                  </a:moveTo>
                  <a:lnTo>
                    <a:pt x="0" y="1415"/>
                  </a:lnTo>
                  <a:cubicBezTo>
                    <a:pt x="101" y="1429"/>
                    <a:pt x="202" y="1473"/>
                    <a:pt x="275" y="1545"/>
                  </a:cubicBezTo>
                  <a:lnTo>
                    <a:pt x="722" y="1992"/>
                  </a:lnTo>
                  <a:cubicBezTo>
                    <a:pt x="794" y="2079"/>
                    <a:pt x="852" y="2166"/>
                    <a:pt x="866" y="2281"/>
                  </a:cubicBezTo>
                  <a:lnTo>
                    <a:pt x="2267" y="881"/>
                  </a:lnTo>
                  <a:cubicBezTo>
                    <a:pt x="1935" y="636"/>
                    <a:pt x="1646" y="332"/>
                    <a:pt x="1400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6453;p70">
              <a:extLst>
                <a:ext uri="{FF2B5EF4-FFF2-40B4-BE49-F238E27FC236}">
                  <a16:creationId xmlns:a16="http://schemas.microsoft.com/office/drawing/2014/main" id="{8F1E8C65-0D26-57B6-5F4F-27B04802F863}"/>
                </a:ext>
              </a:extLst>
            </p:cNvPr>
            <p:cNvSpPr/>
            <p:nvPr/>
          </p:nvSpPr>
          <p:spPr>
            <a:xfrm>
              <a:off x="4309243" y="2188619"/>
              <a:ext cx="48078" cy="59823"/>
            </a:xfrm>
            <a:custGeom>
              <a:avLst/>
              <a:gdLst/>
              <a:ahLst/>
              <a:cxnLst/>
              <a:rect l="l" t="t" r="r" b="b"/>
              <a:pathLst>
                <a:path w="1834" h="2282" extrusionOk="0">
                  <a:moveTo>
                    <a:pt x="1401" y="0"/>
                  </a:moveTo>
                  <a:lnTo>
                    <a:pt x="1" y="1415"/>
                  </a:lnTo>
                  <a:cubicBezTo>
                    <a:pt x="102" y="1429"/>
                    <a:pt x="203" y="1473"/>
                    <a:pt x="275" y="1545"/>
                  </a:cubicBezTo>
                  <a:lnTo>
                    <a:pt x="722" y="1992"/>
                  </a:lnTo>
                  <a:cubicBezTo>
                    <a:pt x="795" y="2079"/>
                    <a:pt x="852" y="2166"/>
                    <a:pt x="867" y="2281"/>
                  </a:cubicBezTo>
                  <a:lnTo>
                    <a:pt x="1386" y="1747"/>
                  </a:lnTo>
                  <a:lnTo>
                    <a:pt x="1199" y="1545"/>
                  </a:lnTo>
                  <a:lnTo>
                    <a:pt x="1184" y="1545"/>
                  </a:lnTo>
                  <a:cubicBezTo>
                    <a:pt x="1069" y="1429"/>
                    <a:pt x="1069" y="1256"/>
                    <a:pt x="1184" y="1141"/>
                  </a:cubicBezTo>
                  <a:lnTo>
                    <a:pt x="1834" y="491"/>
                  </a:lnTo>
                  <a:cubicBezTo>
                    <a:pt x="1675" y="347"/>
                    <a:pt x="1531" y="174"/>
                    <a:pt x="1401" y="0"/>
                  </a:cubicBezTo>
                  <a:close/>
                </a:path>
              </a:pathLst>
            </a:custGeom>
            <a:solidFill>
              <a:srgbClr val="C4CFD9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16454;p70">
              <a:extLst>
                <a:ext uri="{FF2B5EF4-FFF2-40B4-BE49-F238E27FC236}">
                  <a16:creationId xmlns:a16="http://schemas.microsoft.com/office/drawing/2014/main" id="{1C8EEACA-4396-6408-F19B-1535BAA84212}"/>
                </a:ext>
              </a:extLst>
            </p:cNvPr>
            <p:cNvSpPr/>
            <p:nvPr/>
          </p:nvSpPr>
          <p:spPr>
            <a:xfrm>
              <a:off x="4303580" y="1981809"/>
              <a:ext cx="271351" cy="259030"/>
            </a:xfrm>
            <a:custGeom>
              <a:avLst/>
              <a:gdLst/>
              <a:ahLst/>
              <a:cxnLst/>
              <a:rect l="l" t="t" r="r" b="b"/>
              <a:pathLst>
                <a:path w="10351" h="9881" extrusionOk="0">
                  <a:moveTo>
                    <a:pt x="5378" y="1"/>
                  </a:moveTo>
                  <a:cubicBezTo>
                    <a:pt x="4169" y="1"/>
                    <a:pt x="2937" y="449"/>
                    <a:pt x="1934" y="1451"/>
                  </a:cubicBezTo>
                  <a:cubicBezTo>
                    <a:pt x="0" y="3386"/>
                    <a:pt x="0" y="6504"/>
                    <a:pt x="1934" y="8438"/>
                  </a:cubicBezTo>
                  <a:cubicBezTo>
                    <a:pt x="2873" y="9376"/>
                    <a:pt x="4136" y="9880"/>
                    <a:pt x="5423" y="9880"/>
                  </a:cubicBezTo>
                  <a:cubicBezTo>
                    <a:pt x="6056" y="9880"/>
                    <a:pt x="6695" y="9758"/>
                    <a:pt x="7304" y="9506"/>
                  </a:cubicBezTo>
                  <a:cubicBezTo>
                    <a:pt x="9152" y="8741"/>
                    <a:pt x="10350" y="6937"/>
                    <a:pt x="10350" y="4945"/>
                  </a:cubicBezTo>
                  <a:cubicBezTo>
                    <a:pt x="10350" y="1973"/>
                    <a:pt x="7915" y="1"/>
                    <a:pt x="5378" y="1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16455;p70">
              <a:extLst>
                <a:ext uri="{FF2B5EF4-FFF2-40B4-BE49-F238E27FC236}">
                  <a16:creationId xmlns:a16="http://schemas.microsoft.com/office/drawing/2014/main" id="{72600D95-756D-F7D5-2DBE-E3E308A9E3D0}"/>
                </a:ext>
              </a:extLst>
            </p:cNvPr>
            <p:cNvSpPr/>
            <p:nvPr/>
          </p:nvSpPr>
          <p:spPr>
            <a:xfrm>
              <a:off x="4298652" y="1982281"/>
              <a:ext cx="158208" cy="258296"/>
            </a:xfrm>
            <a:custGeom>
              <a:avLst/>
              <a:gdLst/>
              <a:ahLst/>
              <a:cxnLst/>
              <a:rect l="l" t="t" r="r" b="b"/>
              <a:pathLst>
                <a:path w="6035" h="9853" extrusionOk="0">
                  <a:moveTo>
                    <a:pt x="5607" y="0"/>
                  </a:moveTo>
                  <a:cubicBezTo>
                    <a:pt x="2908" y="0"/>
                    <a:pt x="679" y="2183"/>
                    <a:pt x="679" y="4927"/>
                  </a:cubicBezTo>
                  <a:cubicBezTo>
                    <a:pt x="679" y="7670"/>
                    <a:pt x="2908" y="9853"/>
                    <a:pt x="5607" y="9853"/>
                  </a:cubicBezTo>
                  <a:cubicBezTo>
                    <a:pt x="5748" y="9853"/>
                    <a:pt x="5891" y="9847"/>
                    <a:pt x="6035" y="9835"/>
                  </a:cubicBezTo>
                  <a:cubicBezTo>
                    <a:pt x="4865" y="9748"/>
                    <a:pt x="3783" y="9243"/>
                    <a:pt x="2960" y="8420"/>
                  </a:cubicBezTo>
                  <a:cubicBezTo>
                    <a:pt x="0" y="5446"/>
                    <a:pt x="1848" y="365"/>
                    <a:pt x="6035" y="19"/>
                  </a:cubicBezTo>
                  <a:cubicBezTo>
                    <a:pt x="5891" y="6"/>
                    <a:pt x="5748" y="0"/>
                    <a:pt x="5607" y="0"/>
                  </a:cubicBezTo>
                  <a:close/>
                </a:path>
              </a:pathLst>
            </a:custGeom>
            <a:solidFill>
              <a:srgbClr val="EAEFF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16456;p70">
              <a:extLst>
                <a:ext uri="{FF2B5EF4-FFF2-40B4-BE49-F238E27FC236}">
                  <a16:creationId xmlns:a16="http://schemas.microsoft.com/office/drawing/2014/main" id="{5773282B-08A4-5F82-7591-D057714F5EE0}"/>
                </a:ext>
              </a:extLst>
            </p:cNvPr>
            <p:cNvSpPr/>
            <p:nvPr/>
          </p:nvSpPr>
          <p:spPr>
            <a:xfrm>
              <a:off x="4341041" y="2006504"/>
              <a:ext cx="219498" cy="209746"/>
            </a:xfrm>
            <a:custGeom>
              <a:avLst/>
              <a:gdLst/>
              <a:ahLst/>
              <a:cxnLst/>
              <a:rect l="l" t="t" r="r" b="b"/>
              <a:pathLst>
                <a:path w="8373" h="8001" extrusionOk="0">
                  <a:moveTo>
                    <a:pt x="4028" y="0"/>
                  </a:moveTo>
                  <a:cubicBezTo>
                    <a:pt x="1974" y="0"/>
                    <a:pt x="0" y="1597"/>
                    <a:pt x="0" y="4003"/>
                  </a:cubicBezTo>
                  <a:cubicBezTo>
                    <a:pt x="0" y="6404"/>
                    <a:pt x="1968" y="8001"/>
                    <a:pt x="4019" y="8001"/>
                  </a:cubicBezTo>
                  <a:cubicBezTo>
                    <a:pt x="5000" y="8001"/>
                    <a:pt x="6001" y="7635"/>
                    <a:pt x="6814" y="6817"/>
                  </a:cubicBezTo>
                  <a:cubicBezTo>
                    <a:pt x="8373" y="5258"/>
                    <a:pt x="8373" y="2732"/>
                    <a:pt x="6814" y="1173"/>
                  </a:cubicBezTo>
                  <a:cubicBezTo>
                    <a:pt x="6003" y="363"/>
                    <a:pt x="5006" y="0"/>
                    <a:pt x="4028" y="0"/>
                  </a:cubicBezTo>
                  <a:close/>
                </a:path>
              </a:pathLst>
            </a:custGeom>
            <a:solidFill>
              <a:srgbClr val="D7DFE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16457;p70">
              <a:extLst>
                <a:ext uri="{FF2B5EF4-FFF2-40B4-BE49-F238E27FC236}">
                  <a16:creationId xmlns:a16="http://schemas.microsoft.com/office/drawing/2014/main" id="{D46ECB20-98F9-BEAC-672C-58F883ADEFCF}"/>
                </a:ext>
              </a:extLst>
            </p:cNvPr>
            <p:cNvSpPr/>
            <p:nvPr/>
          </p:nvSpPr>
          <p:spPr>
            <a:xfrm>
              <a:off x="4331945" y="2006845"/>
              <a:ext cx="124914" cy="209169"/>
            </a:xfrm>
            <a:custGeom>
              <a:avLst/>
              <a:gdLst/>
              <a:ahLst/>
              <a:cxnLst/>
              <a:rect l="l" t="t" r="r" b="b"/>
              <a:pathLst>
                <a:path w="4765" h="7979" extrusionOk="0">
                  <a:moveTo>
                    <a:pt x="4367" y="0"/>
                  </a:moveTo>
                  <a:cubicBezTo>
                    <a:pt x="2187" y="0"/>
                    <a:pt x="376" y="1770"/>
                    <a:pt x="376" y="3990"/>
                  </a:cubicBezTo>
                  <a:cubicBezTo>
                    <a:pt x="376" y="6222"/>
                    <a:pt x="2186" y="7979"/>
                    <a:pt x="4364" y="7979"/>
                  </a:cubicBezTo>
                  <a:cubicBezTo>
                    <a:pt x="4497" y="7979"/>
                    <a:pt x="4630" y="7972"/>
                    <a:pt x="4765" y="7959"/>
                  </a:cubicBezTo>
                  <a:cubicBezTo>
                    <a:pt x="3855" y="7858"/>
                    <a:pt x="3018" y="7454"/>
                    <a:pt x="2368" y="6804"/>
                  </a:cubicBezTo>
                  <a:cubicBezTo>
                    <a:pt x="1" y="4437"/>
                    <a:pt x="1430" y="381"/>
                    <a:pt x="4765" y="20"/>
                  </a:cubicBezTo>
                  <a:cubicBezTo>
                    <a:pt x="4631" y="7"/>
                    <a:pt x="4498" y="0"/>
                    <a:pt x="4367" y="0"/>
                  </a:cubicBezTo>
                  <a:close/>
                </a:path>
              </a:pathLst>
            </a:custGeom>
            <a:solidFill>
              <a:srgbClr val="97ACBC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16458;p70">
              <a:extLst>
                <a:ext uri="{FF2B5EF4-FFF2-40B4-BE49-F238E27FC236}">
                  <a16:creationId xmlns:a16="http://schemas.microsoft.com/office/drawing/2014/main" id="{E9BCA3CF-2B90-C794-6A1E-2A4F44E1774C}"/>
                </a:ext>
              </a:extLst>
            </p:cNvPr>
            <p:cNvSpPr/>
            <p:nvPr/>
          </p:nvSpPr>
          <p:spPr>
            <a:xfrm>
              <a:off x="4417091" y="2048212"/>
              <a:ext cx="57175" cy="57175"/>
            </a:xfrm>
            <a:custGeom>
              <a:avLst/>
              <a:gdLst/>
              <a:ahLst/>
              <a:cxnLst/>
              <a:rect l="l" t="t" r="r" b="b"/>
              <a:pathLst>
                <a:path w="2181" h="2181" extrusionOk="0">
                  <a:moveTo>
                    <a:pt x="1083" y="1"/>
                  </a:moveTo>
                  <a:cubicBezTo>
                    <a:pt x="492" y="1"/>
                    <a:pt x="1" y="492"/>
                    <a:pt x="1" y="1084"/>
                  </a:cubicBezTo>
                  <a:cubicBezTo>
                    <a:pt x="1" y="1690"/>
                    <a:pt x="492" y="2181"/>
                    <a:pt x="1083" y="2181"/>
                  </a:cubicBezTo>
                  <a:cubicBezTo>
                    <a:pt x="1690" y="2181"/>
                    <a:pt x="2181" y="1690"/>
                    <a:pt x="2181" y="1084"/>
                  </a:cubicBezTo>
                  <a:cubicBezTo>
                    <a:pt x="2181" y="492"/>
                    <a:pt x="1690" y="1"/>
                    <a:pt x="1083" y="1"/>
                  </a:cubicBezTo>
                  <a:close/>
                </a:path>
              </a:pathLst>
            </a:custGeom>
            <a:solidFill>
              <a:srgbClr val="EEF2F4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16459;p70">
              <a:extLst>
                <a:ext uri="{FF2B5EF4-FFF2-40B4-BE49-F238E27FC236}">
                  <a16:creationId xmlns:a16="http://schemas.microsoft.com/office/drawing/2014/main" id="{AB4354BD-DD8A-3E85-8D7A-E19DB460E91D}"/>
                </a:ext>
              </a:extLst>
            </p:cNvPr>
            <p:cNvSpPr/>
            <p:nvPr/>
          </p:nvSpPr>
          <p:spPr>
            <a:xfrm>
              <a:off x="4417851" y="2048369"/>
              <a:ext cx="39008" cy="56834"/>
            </a:xfrm>
            <a:custGeom>
              <a:avLst/>
              <a:gdLst/>
              <a:ahLst/>
              <a:cxnLst/>
              <a:rect l="l" t="t" r="r" b="b"/>
              <a:pathLst>
                <a:path w="1488" h="2168" extrusionOk="0">
                  <a:moveTo>
                    <a:pt x="1080" y="1"/>
                  </a:moveTo>
                  <a:cubicBezTo>
                    <a:pt x="510" y="1"/>
                    <a:pt x="1" y="459"/>
                    <a:pt x="1" y="1078"/>
                  </a:cubicBezTo>
                  <a:cubicBezTo>
                    <a:pt x="1" y="1699"/>
                    <a:pt x="514" y="2167"/>
                    <a:pt x="1086" y="2167"/>
                  </a:cubicBezTo>
                  <a:cubicBezTo>
                    <a:pt x="1219" y="2167"/>
                    <a:pt x="1354" y="2142"/>
                    <a:pt x="1488" y="2088"/>
                  </a:cubicBezTo>
                  <a:cubicBezTo>
                    <a:pt x="1083" y="1915"/>
                    <a:pt x="823" y="1525"/>
                    <a:pt x="838" y="1078"/>
                  </a:cubicBezTo>
                  <a:cubicBezTo>
                    <a:pt x="823" y="644"/>
                    <a:pt x="1083" y="255"/>
                    <a:pt x="1488" y="81"/>
                  </a:cubicBezTo>
                  <a:cubicBezTo>
                    <a:pt x="1352" y="26"/>
                    <a:pt x="1214" y="1"/>
                    <a:pt x="108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16460;p70">
              <a:extLst>
                <a:ext uri="{FF2B5EF4-FFF2-40B4-BE49-F238E27FC236}">
                  <a16:creationId xmlns:a16="http://schemas.microsoft.com/office/drawing/2014/main" id="{4B26A5CB-6113-FA63-A08F-918647C4A3E5}"/>
                </a:ext>
              </a:extLst>
            </p:cNvPr>
            <p:cNvSpPr/>
            <p:nvPr/>
          </p:nvSpPr>
          <p:spPr>
            <a:xfrm>
              <a:off x="4398557" y="2105361"/>
              <a:ext cx="93876" cy="59823"/>
            </a:xfrm>
            <a:custGeom>
              <a:avLst/>
              <a:gdLst/>
              <a:ahLst/>
              <a:cxnLst/>
              <a:rect l="l" t="t" r="r" b="b"/>
              <a:pathLst>
                <a:path w="3581" h="2282" extrusionOk="0">
                  <a:moveTo>
                    <a:pt x="1170" y="1"/>
                  </a:moveTo>
                  <a:cubicBezTo>
                    <a:pt x="535" y="1"/>
                    <a:pt x="15" y="520"/>
                    <a:pt x="0" y="1170"/>
                  </a:cubicBezTo>
                  <a:lnTo>
                    <a:pt x="0" y="2079"/>
                  </a:lnTo>
                  <a:cubicBezTo>
                    <a:pt x="0" y="2195"/>
                    <a:pt x="101" y="2281"/>
                    <a:pt x="203" y="2281"/>
                  </a:cubicBezTo>
                  <a:lnTo>
                    <a:pt x="3378" y="2281"/>
                  </a:lnTo>
                  <a:cubicBezTo>
                    <a:pt x="3494" y="2281"/>
                    <a:pt x="3580" y="2195"/>
                    <a:pt x="3580" y="2079"/>
                  </a:cubicBezTo>
                  <a:lnTo>
                    <a:pt x="3580" y="1170"/>
                  </a:lnTo>
                  <a:cubicBezTo>
                    <a:pt x="3580" y="520"/>
                    <a:pt x="3061" y="1"/>
                    <a:pt x="2411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16461;p70">
              <a:extLst>
                <a:ext uri="{FF2B5EF4-FFF2-40B4-BE49-F238E27FC236}">
                  <a16:creationId xmlns:a16="http://schemas.microsoft.com/office/drawing/2014/main" id="{EC05462C-FD2D-4BE0-BAD9-05501832086A}"/>
                </a:ext>
              </a:extLst>
            </p:cNvPr>
            <p:cNvSpPr/>
            <p:nvPr/>
          </p:nvSpPr>
          <p:spPr>
            <a:xfrm>
              <a:off x="4398924" y="2105361"/>
              <a:ext cx="53007" cy="59823"/>
            </a:xfrm>
            <a:custGeom>
              <a:avLst/>
              <a:gdLst/>
              <a:ahLst/>
              <a:cxnLst/>
              <a:rect l="l" t="t" r="r" b="b"/>
              <a:pathLst>
                <a:path w="2022" h="2282" extrusionOk="0">
                  <a:moveTo>
                    <a:pt x="1170" y="1"/>
                  </a:moveTo>
                  <a:cubicBezTo>
                    <a:pt x="521" y="1"/>
                    <a:pt x="1" y="520"/>
                    <a:pt x="1" y="1170"/>
                  </a:cubicBezTo>
                  <a:lnTo>
                    <a:pt x="1" y="2079"/>
                  </a:lnTo>
                  <a:cubicBezTo>
                    <a:pt x="1" y="2195"/>
                    <a:pt x="87" y="2281"/>
                    <a:pt x="189" y="2281"/>
                  </a:cubicBezTo>
                  <a:lnTo>
                    <a:pt x="1055" y="2281"/>
                  </a:lnTo>
                  <a:cubicBezTo>
                    <a:pt x="939" y="2281"/>
                    <a:pt x="853" y="2195"/>
                    <a:pt x="853" y="2079"/>
                  </a:cubicBezTo>
                  <a:lnTo>
                    <a:pt x="853" y="1170"/>
                  </a:lnTo>
                  <a:cubicBezTo>
                    <a:pt x="853" y="520"/>
                    <a:pt x="1372" y="1"/>
                    <a:pt x="2022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16462;p70">
              <a:extLst>
                <a:ext uri="{FF2B5EF4-FFF2-40B4-BE49-F238E27FC236}">
                  <a16:creationId xmlns:a16="http://schemas.microsoft.com/office/drawing/2014/main" id="{9B00C7ED-E293-4D10-DDD6-4CDBE26ECF88}"/>
                </a:ext>
              </a:extLst>
            </p:cNvPr>
            <p:cNvSpPr/>
            <p:nvPr/>
          </p:nvSpPr>
          <p:spPr>
            <a:xfrm>
              <a:off x="4416331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2" y="0"/>
                  </a:moveTo>
                  <a:cubicBezTo>
                    <a:pt x="116" y="0"/>
                    <a:pt x="1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3" y="80"/>
                    <a:pt x="347" y="0"/>
                    <a:pt x="232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16463;p70">
              <a:extLst>
                <a:ext uri="{FF2B5EF4-FFF2-40B4-BE49-F238E27FC236}">
                  <a16:creationId xmlns:a16="http://schemas.microsoft.com/office/drawing/2014/main" id="{6E42A7DA-2065-2F72-0280-AEB0287D9FAD}"/>
                </a:ext>
              </a:extLst>
            </p:cNvPr>
            <p:cNvSpPr/>
            <p:nvPr/>
          </p:nvSpPr>
          <p:spPr>
            <a:xfrm>
              <a:off x="4462889" y="2128639"/>
              <a:ext cx="12138" cy="36544"/>
            </a:xfrm>
            <a:custGeom>
              <a:avLst/>
              <a:gdLst/>
              <a:ahLst/>
              <a:cxnLst/>
              <a:rect l="l" t="t" r="r" b="b"/>
              <a:pathLst>
                <a:path w="463" h="1394" extrusionOk="0">
                  <a:moveTo>
                    <a:pt x="231" y="0"/>
                  </a:moveTo>
                  <a:cubicBezTo>
                    <a:pt x="116" y="0"/>
                    <a:pt x="0" y="80"/>
                    <a:pt x="15" y="239"/>
                  </a:cubicBezTo>
                  <a:lnTo>
                    <a:pt x="15" y="1393"/>
                  </a:lnTo>
                  <a:lnTo>
                    <a:pt x="448" y="1393"/>
                  </a:lnTo>
                  <a:lnTo>
                    <a:pt x="448" y="239"/>
                  </a:lnTo>
                  <a:cubicBezTo>
                    <a:pt x="462" y="80"/>
                    <a:pt x="347" y="0"/>
                    <a:pt x="231" y="0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16464;p70">
              <a:extLst>
                <a:ext uri="{FF2B5EF4-FFF2-40B4-BE49-F238E27FC236}">
                  <a16:creationId xmlns:a16="http://schemas.microsoft.com/office/drawing/2014/main" id="{F4E05589-6D54-F229-B939-2A3A2504683D}"/>
                </a:ext>
              </a:extLst>
            </p:cNvPr>
            <p:cNvSpPr/>
            <p:nvPr/>
          </p:nvSpPr>
          <p:spPr>
            <a:xfrm>
              <a:off x="4201394" y="2221441"/>
              <a:ext cx="135872" cy="132674"/>
            </a:xfrm>
            <a:custGeom>
              <a:avLst/>
              <a:gdLst/>
              <a:ahLst/>
              <a:cxnLst/>
              <a:rect l="l" t="t" r="r" b="b"/>
              <a:pathLst>
                <a:path w="5183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36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4966" y="1404"/>
                  </a:lnTo>
                  <a:cubicBezTo>
                    <a:pt x="5183" y="1188"/>
                    <a:pt x="5183" y="827"/>
                    <a:pt x="4966" y="611"/>
                  </a:cubicBez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A6B8C6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16465;p70">
              <a:extLst>
                <a:ext uri="{FF2B5EF4-FFF2-40B4-BE49-F238E27FC236}">
                  <a16:creationId xmlns:a16="http://schemas.microsoft.com/office/drawing/2014/main" id="{EA3DFFCB-61CB-7853-5EA1-91FF9B5D713C}"/>
                </a:ext>
              </a:extLst>
            </p:cNvPr>
            <p:cNvSpPr/>
            <p:nvPr/>
          </p:nvSpPr>
          <p:spPr>
            <a:xfrm>
              <a:off x="4201394" y="2221441"/>
              <a:ext cx="118859" cy="132674"/>
            </a:xfrm>
            <a:custGeom>
              <a:avLst/>
              <a:gdLst/>
              <a:ahLst/>
              <a:cxnLst/>
              <a:rect l="l" t="t" r="r" b="b"/>
              <a:pathLst>
                <a:path w="4534" h="5061" extrusionOk="0">
                  <a:moveTo>
                    <a:pt x="4107" y="1"/>
                  </a:moveTo>
                  <a:cubicBezTo>
                    <a:pt x="3963" y="1"/>
                    <a:pt x="3819" y="55"/>
                    <a:pt x="3710" y="163"/>
                  </a:cubicBezTo>
                  <a:lnTo>
                    <a:pt x="232" y="3642"/>
                  </a:lnTo>
                  <a:cubicBezTo>
                    <a:pt x="1" y="3858"/>
                    <a:pt x="1" y="4219"/>
                    <a:pt x="232" y="4450"/>
                  </a:cubicBezTo>
                  <a:lnTo>
                    <a:pt x="679" y="4898"/>
                  </a:lnTo>
                  <a:cubicBezTo>
                    <a:pt x="787" y="5006"/>
                    <a:pt x="932" y="5060"/>
                    <a:pt x="1076" y="5060"/>
                  </a:cubicBezTo>
                  <a:cubicBezTo>
                    <a:pt x="1220" y="5060"/>
                    <a:pt x="1365" y="5006"/>
                    <a:pt x="1473" y="4898"/>
                  </a:cubicBezTo>
                  <a:lnTo>
                    <a:pt x="1502" y="4869"/>
                  </a:lnTo>
                  <a:lnTo>
                    <a:pt x="1083" y="4450"/>
                  </a:lnTo>
                  <a:cubicBezTo>
                    <a:pt x="867" y="4219"/>
                    <a:pt x="867" y="3858"/>
                    <a:pt x="1083" y="3642"/>
                  </a:cubicBezTo>
                  <a:lnTo>
                    <a:pt x="4533" y="192"/>
                  </a:lnTo>
                  <a:lnTo>
                    <a:pt x="4504" y="163"/>
                  </a:lnTo>
                  <a:cubicBezTo>
                    <a:pt x="4396" y="55"/>
                    <a:pt x="4252" y="1"/>
                    <a:pt x="4107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16466;p70">
              <a:extLst>
                <a:ext uri="{FF2B5EF4-FFF2-40B4-BE49-F238E27FC236}">
                  <a16:creationId xmlns:a16="http://schemas.microsoft.com/office/drawing/2014/main" id="{47E1612B-4527-574F-FB2B-BC01C960A376}"/>
                </a:ext>
              </a:extLst>
            </p:cNvPr>
            <p:cNvSpPr/>
            <p:nvPr/>
          </p:nvSpPr>
          <p:spPr>
            <a:xfrm>
              <a:off x="4287668" y="2221441"/>
              <a:ext cx="49599" cy="47816"/>
            </a:xfrm>
            <a:custGeom>
              <a:avLst/>
              <a:gdLst/>
              <a:ahLst/>
              <a:cxnLst/>
              <a:rect l="l" t="t" r="r" b="b"/>
              <a:pathLst>
                <a:path w="1892" h="1824" extrusionOk="0">
                  <a:moveTo>
                    <a:pt x="816" y="1"/>
                  </a:moveTo>
                  <a:cubicBezTo>
                    <a:pt x="672" y="1"/>
                    <a:pt x="528" y="55"/>
                    <a:pt x="419" y="163"/>
                  </a:cubicBezTo>
                  <a:lnTo>
                    <a:pt x="1" y="582"/>
                  </a:lnTo>
                  <a:lnTo>
                    <a:pt x="1257" y="1823"/>
                  </a:lnTo>
                  <a:lnTo>
                    <a:pt x="1675" y="1404"/>
                  </a:lnTo>
                  <a:cubicBezTo>
                    <a:pt x="1892" y="1188"/>
                    <a:pt x="1892" y="827"/>
                    <a:pt x="1675" y="611"/>
                  </a:cubicBezTo>
                  <a:lnTo>
                    <a:pt x="1213" y="163"/>
                  </a:lnTo>
                  <a:cubicBezTo>
                    <a:pt x="1105" y="55"/>
                    <a:pt x="961" y="1"/>
                    <a:pt x="816" y="1"/>
                  </a:cubicBezTo>
                  <a:close/>
                </a:path>
              </a:pathLst>
            </a:custGeom>
            <a:solidFill>
              <a:srgbClr val="92A3B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16467;p70">
              <a:extLst>
                <a:ext uri="{FF2B5EF4-FFF2-40B4-BE49-F238E27FC236}">
                  <a16:creationId xmlns:a16="http://schemas.microsoft.com/office/drawing/2014/main" id="{DBD681F1-6E44-2388-75D3-3906E41321B3}"/>
                </a:ext>
              </a:extLst>
            </p:cNvPr>
            <p:cNvSpPr/>
            <p:nvPr/>
          </p:nvSpPr>
          <p:spPr>
            <a:xfrm>
              <a:off x="4287668" y="2221545"/>
              <a:ext cx="32585" cy="26136"/>
            </a:xfrm>
            <a:custGeom>
              <a:avLst/>
              <a:gdLst/>
              <a:ahLst/>
              <a:cxnLst/>
              <a:rect l="l" t="t" r="r" b="b"/>
              <a:pathLst>
                <a:path w="1243" h="997" extrusionOk="0">
                  <a:moveTo>
                    <a:pt x="708" y="0"/>
                  </a:moveTo>
                  <a:cubicBezTo>
                    <a:pt x="593" y="15"/>
                    <a:pt x="492" y="72"/>
                    <a:pt x="405" y="159"/>
                  </a:cubicBezTo>
                  <a:lnTo>
                    <a:pt x="102" y="462"/>
                  </a:lnTo>
                  <a:lnTo>
                    <a:pt x="1" y="578"/>
                  </a:lnTo>
                  <a:lnTo>
                    <a:pt x="434" y="996"/>
                  </a:lnTo>
                  <a:lnTo>
                    <a:pt x="1242" y="188"/>
                  </a:lnTo>
                  <a:lnTo>
                    <a:pt x="1213" y="159"/>
                  </a:lnTo>
                  <a:lnTo>
                    <a:pt x="1185" y="116"/>
                  </a:lnTo>
                  <a:lnTo>
                    <a:pt x="1170" y="101"/>
                  </a:lnTo>
                  <a:lnTo>
                    <a:pt x="1112" y="87"/>
                  </a:lnTo>
                  <a:cubicBezTo>
                    <a:pt x="1011" y="29"/>
                    <a:pt x="910" y="0"/>
                    <a:pt x="809" y="0"/>
                  </a:cubicBezTo>
                  <a:close/>
                </a:path>
              </a:pathLst>
            </a:custGeom>
            <a:solidFill>
              <a:srgbClr val="8094A5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FB30B-66F5-E456-994D-79319E97D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</a:rPr>
              <a:t>Cause di Burnout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Google Shape;646;p42">
            <a:extLst>
              <a:ext uri="{FF2B5EF4-FFF2-40B4-BE49-F238E27FC236}">
                <a16:creationId xmlns:a16="http://schemas.microsoft.com/office/drawing/2014/main" id="{5B8B0C93-B4C4-F1FD-3882-51B25102896A}"/>
              </a:ext>
            </a:extLst>
          </p:cNvPr>
          <p:cNvSpPr/>
          <p:nvPr/>
        </p:nvSpPr>
        <p:spPr>
          <a:xfrm>
            <a:off x="457200" y="2492896"/>
            <a:ext cx="2160240" cy="2964904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Google Shape;646;p42">
            <a:extLst>
              <a:ext uri="{FF2B5EF4-FFF2-40B4-BE49-F238E27FC236}">
                <a16:creationId xmlns:a16="http://schemas.microsoft.com/office/drawing/2014/main" id="{2C4D4DAC-FA62-41EE-ED3C-C2CC73D7225B}"/>
              </a:ext>
            </a:extLst>
          </p:cNvPr>
          <p:cNvSpPr/>
          <p:nvPr/>
        </p:nvSpPr>
        <p:spPr>
          <a:xfrm>
            <a:off x="3319426" y="2492896"/>
            <a:ext cx="2160240" cy="2952328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Google Shape;646;p42">
            <a:extLst>
              <a:ext uri="{FF2B5EF4-FFF2-40B4-BE49-F238E27FC236}">
                <a16:creationId xmlns:a16="http://schemas.microsoft.com/office/drawing/2014/main" id="{98EC1FFA-6B0E-8F0A-AAAA-57746AB58DAE}"/>
              </a:ext>
            </a:extLst>
          </p:cNvPr>
          <p:cNvSpPr/>
          <p:nvPr/>
        </p:nvSpPr>
        <p:spPr>
          <a:xfrm>
            <a:off x="6156176" y="2533098"/>
            <a:ext cx="2172329" cy="2948718"/>
          </a:xfrm>
          <a:prstGeom prst="rect">
            <a:avLst/>
          </a:prstGeom>
          <a:noFill/>
          <a:ln w="19050" cap="flat" cmpd="sng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EF255-7E0E-8A38-2832-6FAD9586C5A9}"/>
              </a:ext>
            </a:extLst>
          </p:cNvPr>
          <p:cNvSpPr txBox="1"/>
          <p:nvPr/>
        </p:nvSpPr>
        <p:spPr>
          <a:xfrm>
            <a:off x="2993423" y="1421370"/>
            <a:ext cx="3105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Fattori predisponenti di tipo</a:t>
            </a:r>
          </a:p>
        </p:txBody>
      </p:sp>
      <p:sp>
        <p:nvSpPr>
          <p:cNvPr id="8" name="Google Shape;548;p40">
            <a:extLst>
              <a:ext uri="{FF2B5EF4-FFF2-40B4-BE49-F238E27FC236}">
                <a16:creationId xmlns:a16="http://schemas.microsoft.com/office/drawing/2014/main" id="{05DEE3F0-2181-4861-5091-963B8D8B9809}"/>
              </a:ext>
            </a:extLst>
          </p:cNvPr>
          <p:cNvSpPr txBox="1">
            <a:spLocks/>
          </p:cNvSpPr>
          <p:nvPr/>
        </p:nvSpPr>
        <p:spPr>
          <a:xfrm>
            <a:off x="457200" y="2150116"/>
            <a:ext cx="2160240" cy="3927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estrial"/>
                <a:ea typeface="Questrial"/>
                <a:cs typeface="Questrial"/>
                <a:sym typeface="Questrial"/>
              </a:rPr>
              <a:t>Individuale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" name="Google Shape;548;p40">
            <a:extLst>
              <a:ext uri="{FF2B5EF4-FFF2-40B4-BE49-F238E27FC236}">
                <a16:creationId xmlns:a16="http://schemas.microsoft.com/office/drawing/2014/main" id="{1D5DD2A1-3BEF-5949-F698-B5F7D04EB999}"/>
              </a:ext>
            </a:extLst>
          </p:cNvPr>
          <p:cNvSpPr txBox="1">
            <a:spLocks/>
          </p:cNvSpPr>
          <p:nvPr/>
        </p:nvSpPr>
        <p:spPr>
          <a:xfrm>
            <a:off x="3313851" y="2100137"/>
            <a:ext cx="2160240" cy="432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Questrial"/>
                <a:ea typeface="Questrial"/>
                <a:cs typeface="Questrial"/>
                <a:sym typeface="Questrial"/>
              </a:rPr>
              <a:t>Organizzativo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" name="Google Shape;548;p40">
            <a:extLst>
              <a:ext uri="{FF2B5EF4-FFF2-40B4-BE49-F238E27FC236}">
                <a16:creationId xmlns:a16="http://schemas.microsoft.com/office/drawing/2014/main" id="{0A59A8FE-D9F5-7BD3-FC3B-B412586D8DD6}"/>
              </a:ext>
            </a:extLst>
          </p:cNvPr>
          <p:cNvSpPr txBox="1">
            <a:spLocks/>
          </p:cNvSpPr>
          <p:nvPr/>
        </p:nvSpPr>
        <p:spPr>
          <a:xfrm>
            <a:off x="6150601" y="2100136"/>
            <a:ext cx="2177904" cy="432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defRPr sz="1200" b="0" i="0" u="none" strike="noStrike" cap="non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C2D1"/>
              </a:buClr>
              <a:buSzPts val="1200"/>
              <a:buFont typeface="Questrial"/>
              <a:buNone/>
              <a:tabLst/>
              <a:defRPr/>
            </a:pPr>
            <a:r>
              <a:rPr lang="en-US" sz="2400" kern="0" dirty="0" err="1"/>
              <a:t>Lavorativo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D11674F-6709-ACF6-9F45-CC3FC28B2AA8}"/>
              </a:ext>
            </a:extLst>
          </p:cNvPr>
          <p:cNvSpPr txBox="1"/>
          <p:nvPr/>
        </p:nvSpPr>
        <p:spPr>
          <a:xfrm>
            <a:off x="457200" y="2492897"/>
            <a:ext cx="2160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Personalità ansiosa</a:t>
            </a:r>
          </a:p>
          <a:p>
            <a:endParaRPr lang="it-IT" dirty="0"/>
          </a:p>
          <a:p>
            <a:r>
              <a:rPr lang="it-IT" dirty="0"/>
              <a:t>Perfezionismo</a:t>
            </a:r>
          </a:p>
          <a:p>
            <a:endParaRPr lang="it-IT" dirty="0"/>
          </a:p>
          <a:p>
            <a:r>
              <a:rPr lang="it-IT" dirty="0"/>
              <a:t>Scarsa autostima</a:t>
            </a:r>
          </a:p>
          <a:p>
            <a:endParaRPr lang="it-IT" dirty="0"/>
          </a:p>
          <a:p>
            <a:r>
              <a:rPr lang="it-IT" dirty="0"/>
              <a:t>Pulsioni ossessive</a:t>
            </a:r>
          </a:p>
          <a:p>
            <a:endParaRPr lang="it-IT" dirty="0"/>
          </a:p>
          <a:p>
            <a:r>
              <a:rPr lang="it-IT" dirty="0"/>
              <a:t>Eccessiva ambizione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945443A-C3BB-8AB5-69D6-63B1DD00CA9A}"/>
              </a:ext>
            </a:extLst>
          </p:cNvPr>
          <p:cNvSpPr txBox="1"/>
          <p:nvPr/>
        </p:nvSpPr>
        <p:spPr>
          <a:xfrm>
            <a:off x="3319426" y="2533097"/>
            <a:ext cx="21723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Burocrazia</a:t>
            </a:r>
          </a:p>
          <a:p>
            <a:endParaRPr lang="it-IT" dirty="0"/>
          </a:p>
          <a:p>
            <a:r>
              <a:rPr lang="it-IT" dirty="0"/>
              <a:t>Sovraccarico di lavoro</a:t>
            </a:r>
          </a:p>
          <a:p>
            <a:endParaRPr lang="it-IT" dirty="0"/>
          </a:p>
          <a:p>
            <a:r>
              <a:rPr lang="it-IT" dirty="0"/>
              <a:t>Eccessiva comunicazione</a:t>
            </a:r>
          </a:p>
          <a:p>
            <a:endParaRPr lang="it-IT" dirty="0"/>
          </a:p>
          <a:p>
            <a:r>
              <a:rPr lang="it-IT" dirty="0"/>
              <a:t>Ripetitività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937DFDA-29C4-9B12-9EB2-413D522BBA77}"/>
              </a:ext>
            </a:extLst>
          </p:cNvPr>
          <p:cNvSpPr txBox="1"/>
          <p:nvPr/>
        </p:nvSpPr>
        <p:spPr>
          <a:xfrm>
            <a:off x="6160551" y="2542874"/>
            <a:ext cx="21580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Tipo di lavoro: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MMG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Psichiatri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Medici 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Oncologi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Medici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Specialisti ambulatoriali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F7CEB8C-1E12-F21E-C862-DB88114C3C5B}"/>
              </a:ext>
            </a:extLst>
          </p:cNvPr>
          <p:cNvSpPr/>
          <p:nvPr/>
        </p:nvSpPr>
        <p:spPr>
          <a:xfrm>
            <a:off x="3313851" y="4221088"/>
            <a:ext cx="216024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63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037977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Materiali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4572000" cy="720080"/>
          </a:xfrm>
        </p:spPr>
        <p:txBody>
          <a:bodyPr>
            <a:noAutofit/>
          </a:bodyPr>
          <a:lstStyle/>
          <a:p>
            <a:r>
              <a:rPr lang="it-IT" sz="2400" dirty="0">
                <a:solidFill>
                  <a:schemeClr val="tx1"/>
                </a:solidFill>
              </a:rPr>
              <a:t>Questionario anonimo</a:t>
            </a:r>
          </a:p>
          <a:p>
            <a:r>
              <a:rPr lang="it-IT" sz="2400" dirty="0">
                <a:solidFill>
                  <a:schemeClr val="tx1"/>
                </a:solidFill>
              </a:rPr>
              <a:t>da Aprile a Maggio 2023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349820127"/>
              </p:ext>
            </p:extLst>
          </p:nvPr>
        </p:nvGraphicFramePr>
        <p:xfrm>
          <a:off x="4716016" y="836712"/>
          <a:ext cx="4176464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116632" y="263725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Popolazione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629282" y="692696"/>
            <a:ext cx="331236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81 risposte </a:t>
            </a:r>
            <a:r>
              <a:rPr lang="it-IT" dirty="0"/>
              <a:t>su 120 questionari inviati</a:t>
            </a:r>
          </a:p>
          <a:p>
            <a:endParaRPr lang="it-IT" dirty="0"/>
          </a:p>
          <a:p>
            <a:r>
              <a:rPr lang="it-IT" dirty="0"/>
              <a:t>Età media: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49</a:t>
            </a:r>
          </a:p>
          <a:p>
            <a:endParaRPr lang="it-IT" dirty="0"/>
          </a:p>
          <a:p>
            <a:r>
              <a:rPr lang="it-IT" dirty="0"/>
              <a:t>M 44/ F 37</a:t>
            </a:r>
          </a:p>
          <a:p>
            <a:endParaRPr lang="it-IT" dirty="0"/>
          </a:p>
          <a:p>
            <a:r>
              <a:rPr lang="it-IT" dirty="0"/>
              <a:t>Anni di convenzione: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	</a:t>
            </a:r>
          </a:p>
          <a:p>
            <a:r>
              <a:rPr lang="it-IT" dirty="0"/>
              <a:t>	</a:t>
            </a:r>
          </a:p>
          <a:p>
            <a:r>
              <a:rPr lang="it-IT" dirty="0">
                <a:solidFill>
                  <a:schemeClr val="accent1"/>
                </a:solidFill>
              </a:rPr>
              <a:t>92,6% solo MMG</a:t>
            </a:r>
          </a:p>
          <a:p>
            <a:r>
              <a:rPr lang="it-IT" dirty="0"/>
              <a:t>7,4% anche liberi professionisti</a:t>
            </a:r>
          </a:p>
          <a:p>
            <a:endParaRPr lang="it-IT" dirty="0"/>
          </a:p>
          <a:p>
            <a:r>
              <a:rPr lang="it-IT" dirty="0"/>
              <a:t>Pazienti visitati in studio al giorno medi: </a:t>
            </a:r>
            <a:r>
              <a:rPr lang="it-IT" dirty="0">
                <a:solidFill>
                  <a:schemeClr val="accent1"/>
                </a:solidFill>
              </a:rPr>
              <a:t>20</a:t>
            </a:r>
          </a:p>
          <a:p>
            <a:endParaRPr lang="it-IT" dirty="0"/>
          </a:p>
          <a:p>
            <a:r>
              <a:rPr lang="it-IT" dirty="0"/>
              <a:t>Contatti telematici con pazienti al giorno medi: </a:t>
            </a:r>
            <a:r>
              <a:rPr lang="it-IT" dirty="0">
                <a:solidFill>
                  <a:schemeClr val="accent1"/>
                </a:solidFill>
              </a:rPr>
              <a:t>80</a:t>
            </a:r>
          </a:p>
          <a:p>
            <a:endParaRPr lang="it-IT" sz="2600" dirty="0"/>
          </a:p>
        </p:txBody>
      </p:sp>
      <p:pic>
        <p:nvPicPr>
          <p:cNvPr id="4" name="Immagine 3" descr="Distretti Genova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060848"/>
            <a:ext cx="5629282" cy="316835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011C418-6089-7E5A-CA69-960AEB897151}"/>
              </a:ext>
            </a:extLst>
          </p:cNvPr>
          <p:cNvSpPr txBox="1"/>
          <p:nvPr/>
        </p:nvSpPr>
        <p:spPr>
          <a:xfrm>
            <a:off x="6948264" y="2951946"/>
            <a:ext cx="1166127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&lt;5: 30,9%</a:t>
            </a:r>
          </a:p>
          <a:p>
            <a:r>
              <a:rPr lang="it-IT" sz="1400" dirty="0"/>
              <a:t>5-15: 24,7%</a:t>
            </a:r>
          </a:p>
          <a:p>
            <a:r>
              <a:rPr lang="it-IT" sz="1400" dirty="0"/>
              <a:t>16-25: 14,8%</a:t>
            </a:r>
          </a:p>
          <a:p>
            <a:r>
              <a:rPr lang="it-IT" sz="1400" dirty="0"/>
              <a:t>&gt;26: 29,6%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Risultati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69FE3A5D-70E5-F4F0-D3E6-F73776782D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96E2410-B870-C1CD-D7D6-C5391F98B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300959"/>
              </p:ext>
            </p:extLst>
          </p:nvPr>
        </p:nvGraphicFramePr>
        <p:xfrm>
          <a:off x="467544" y="1196752"/>
          <a:ext cx="820891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9B1FA0E-6BFB-9273-5CB8-2BE38E67FB8D}"/>
              </a:ext>
            </a:extLst>
          </p:cNvPr>
          <p:cNvSpPr txBox="1"/>
          <p:nvPr/>
        </p:nvSpPr>
        <p:spPr>
          <a:xfrm>
            <a:off x="3491880" y="33265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>
                <a:solidFill>
                  <a:schemeClr val="accent1"/>
                </a:solidFill>
              </a:rPr>
              <a:t>Risultati</a:t>
            </a:r>
            <a:endParaRPr lang="it-IT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8BEFF41-A8FA-EB20-A581-8294E1CEAE4E}"/>
                  </a:ext>
                </a:extLst>
              </p:cNvPr>
              <p:cNvSpPr txBox="1"/>
              <p:nvPr/>
            </p:nvSpPr>
            <p:spPr>
              <a:xfrm>
                <a:off x="1475656" y="1916832"/>
                <a:ext cx="3096344" cy="102688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𝐸𝐸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𝐷𝑃</m:t>
                              </m:r>
                            </m:e>
                          </m:d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 (18−</m:t>
                          </m:r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𝑅𝑃</m:t>
                          </m:r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66</m:t>
                          </m:r>
                        </m:den>
                      </m:f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100</m:t>
                      </m:r>
                    </m:oMath>
                  </m:oMathPara>
                </a14:m>
                <a:endParaRPr lang="it-I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8BEFF41-A8FA-EB20-A581-8294E1CEA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916832"/>
                <a:ext cx="3096344" cy="10268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986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Risultati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0232069-4F11-5054-78D6-A6EF5C6A47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648D5AE5-6D56-A262-E4C1-C12B1F92E220}"/>
              </a:ext>
            </a:extLst>
          </p:cNvPr>
          <p:cNvSpPr/>
          <p:nvPr/>
        </p:nvSpPr>
        <p:spPr>
          <a:xfrm>
            <a:off x="6156176" y="2055577"/>
            <a:ext cx="2088232" cy="36724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-9315"/>
            <a:ext cx="7772400" cy="1470025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Risultati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5877272"/>
            <a:ext cx="6400800" cy="792088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olidFill>
                  <a:schemeClr val="tx1"/>
                </a:solidFill>
              </a:rPr>
              <a:t>* “l’aumento del contatto virtuale con i pazienti ha causato un peggioramento del rapporto medico paziente”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29408" y="1208613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Associazioni tra </a:t>
            </a:r>
            <a:r>
              <a:rPr lang="it-IT" sz="2000" dirty="0" err="1"/>
              <a:t>burnout</a:t>
            </a:r>
            <a:r>
              <a:rPr lang="it-IT" sz="2000" dirty="0"/>
              <a:t> </a:t>
            </a:r>
            <a:r>
              <a:rPr lang="it-IT" sz="2000" dirty="0" err="1"/>
              <a:t>e…</a:t>
            </a:r>
            <a:endParaRPr lang="it-IT" sz="20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24148"/>
              </p:ext>
            </p:extLst>
          </p:nvPr>
        </p:nvGraphicFramePr>
        <p:xfrm>
          <a:off x="897360" y="2018802"/>
          <a:ext cx="7344816" cy="344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Variabile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p-value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Assenza di figli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02026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&lt;5 anni di convenzione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&gt;26 anni di convenzione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Basso numero</a:t>
                      </a:r>
                      <a:r>
                        <a:rPr lang="it-IT" baseline="0" dirty="0"/>
                        <a:t> di pazienti visitati al giorno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Domanda 18*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440</Words>
  <Application>Microsoft Office PowerPoint</Application>
  <PresentationFormat>Presentazione su schermo (4:3)</PresentationFormat>
  <Paragraphs>163</Paragraphs>
  <Slides>13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Cambria Math</vt:lpstr>
      <vt:lpstr>Questrial</vt:lpstr>
      <vt:lpstr>Tema di Office</vt:lpstr>
      <vt:lpstr>Comunicazione Medico-paziente: Correlazione con il burnout</vt:lpstr>
      <vt:lpstr>La Sindrome di Burnout</vt:lpstr>
      <vt:lpstr>Cause di Burnout</vt:lpstr>
      <vt:lpstr>Materiali</vt:lpstr>
      <vt:lpstr>Popolazione</vt:lpstr>
      <vt:lpstr>Risultati</vt:lpstr>
      <vt:lpstr>Presentazione standard di PowerPoint</vt:lpstr>
      <vt:lpstr>Risultati</vt:lpstr>
      <vt:lpstr>Risultati</vt:lpstr>
      <vt:lpstr>Conclusioni</vt:lpstr>
      <vt:lpstr>Limiti</vt:lpstr>
      <vt:lpstr>Considerazioni finali</vt:lpstr>
      <vt:lpstr>Grazie dell’attenzione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Comunicazione Medico-paziente: Correlazione con il burnout</dc:title>
  <dc:creator>davide pirrò ghigliotti</dc:creator>
  <cp:lastModifiedBy>1</cp:lastModifiedBy>
  <cp:revision>93</cp:revision>
  <dcterms:created xsi:type="dcterms:W3CDTF">2024-02-02T09:58:02Z</dcterms:created>
  <dcterms:modified xsi:type="dcterms:W3CDTF">2024-03-11T08:12:21Z</dcterms:modified>
</cp:coreProperties>
</file>